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Proxima Nova"/>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7E8799-8026-4263-95FB-6AF2B4B0A530}">
  <a:tblStyle styleId="{A77E8799-8026-4263-95FB-6AF2B4B0A53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roximaNova-bold.fntdata"/><Relationship Id="rId25" Type="http://schemas.openxmlformats.org/officeDocument/2006/relationships/font" Target="fonts/ProximaNova-regular.fntdata"/><Relationship Id="rId28" Type="http://schemas.openxmlformats.org/officeDocument/2006/relationships/font" Target="fonts/ProximaNova-boldItalic.fntdata"/><Relationship Id="rId27" Type="http://schemas.openxmlformats.org/officeDocument/2006/relationships/font" Target="fonts/ProximaNova-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3246cca81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3246cca81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c3246cca81_0_27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c3246cca81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c3246cca81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c3246cca81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e1500c95e5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e1500c95e5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c6b1e6f66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c6b1e6f66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c3246cca81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c3246cca81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c6b1e6f6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c6b1e6f6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e1500c95e5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e1500c95e5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c3246cca81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c3246cca81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c3246cca81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c3246cca81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3246cca81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3246cca81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3246cca81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3246cca81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1500c95e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e1500c95e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1500c95e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1500c95e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1500c95e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e1500c95e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1500c95e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e1500c95e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1500c95e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1500c95e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80eaab904_0_5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80eaab90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ocs.google.com/document/d/1N0sMODxBl2hcPGPxc5h3pdClHsgZDNh2i4fSZ3PWk2k/edi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assets.publishing.service.gov.uk/government/uploads/system/uploads/attachment_data/file/919166/ITT_core_content_framework_.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jamboard.google.com/d/1VXPWgGZq5H28-Ss04JtXwK6DAYfnSj9FjpetQZnRI3E/edit?usp=sharing"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title"/>
          </p:nvPr>
        </p:nvSpPr>
        <p:spPr>
          <a:xfrm>
            <a:off x="265500" y="1205825"/>
            <a:ext cx="4045200" cy="1509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a:latin typeface="Calibri"/>
                <a:ea typeface="Calibri"/>
                <a:cs typeface="Calibri"/>
                <a:sym typeface="Calibri"/>
              </a:rPr>
              <a:t>Geography Mentor Meeting/ Update</a:t>
            </a:r>
            <a:endParaRPr b="1" i="1">
              <a:latin typeface="Calibri"/>
              <a:ea typeface="Calibri"/>
              <a:cs typeface="Calibri"/>
              <a:sym typeface="Calibri"/>
            </a:endParaRPr>
          </a:p>
        </p:txBody>
      </p:sp>
      <p:sp>
        <p:nvSpPr>
          <p:cNvPr id="60" name="Google Shape;60;p13"/>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i="1" lang="en" sz="4200">
                <a:solidFill>
                  <a:schemeClr val="dk1"/>
                </a:solidFill>
                <a:latin typeface="Calibri"/>
                <a:ea typeface="Calibri"/>
                <a:cs typeface="Calibri"/>
                <a:sym typeface="Calibri"/>
              </a:rPr>
              <a:t>28.6.21</a:t>
            </a:r>
            <a:endParaRPr i="1" sz="4200">
              <a:solidFill>
                <a:schemeClr val="dk1"/>
              </a:solidFill>
              <a:latin typeface="Calibri"/>
              <a:ea typeface="Calibri"/>
              <a:cs typeface="Calibri"/>
              <a:sym typeface="Calibri"/>
            </a:endParaRPr>
          </a:p>
          <a:p>
            <a:pPr indent="0" lvl="0" marL="0" rtl="0" algn="ctr">
              <a:spcBef>
                <a:spcPts val="0"/>
              </a:spcBef>
              <a:spcAft>
                <a:spcPts val="0"/>
              </a:spcAft>
              <a:buNone/>
            </a:pPr>
            <a:r>
              <a:t/>
            </a:r>
            <a:endParaRPr i="1" sz="4200">
              <a:solidFill>
                <a:schemeClr val="dk1"/>
              </a:solidFill>
              <a:latin typeface="Calibri"/>
              <a:ea typeface="Calibri"/>
              <a:cs typeface="Calibri"/>
              <a:sym typeface="Calibri"/>
            </a:endParaRPr>
          </a:p>
          <a:p>
            <a:pPr indent="0" lvl="0" marL="0" rtl="0" algn="ctr">
              <a:spcBef>
                <a:spcPts val="0"/>
              </a:spcBef>
              <a:spcAft>
                <a:spcPts val="0"/>
              </a:spcAft>
              <a:buNone/>
            </a:pPr>
            <a:r>
              <a:rPr i="1" lang="en" sz="4200">
                <a:solidFill>
                  <a:srgbClr val="0000FF"/>
                </a:solidFill>
                <a:latin typeface="Calibri"/>
                <a:ea typeface="Calibri"/>
                <a:cs typeface="Calibri"/>
                <a:sym typeface="Calibri"/>
              </a:rPr>
              <a:t>Georgia Ramsay</a:t>
            </a:r>
            <a:endParaRPr i="1" sz="4200">
              <a:solidFill>
                <a:srgbClr val="0000FF"/>
              </a:solidFill>
              <a:latin typeface="Calibri"/>
              <a:ea typeface="Calibri"/>
              <a:cs typeface="Calibri"/>
              <a:sym typeface="Calibri"/>
            </a:endParaRPr>
          </a:p>
        </p:txBody>
      </p:sp>
      <p:sp>
        <p:nvSpPr>
          <p:cNvPr id="61" name="Google Shape;61;p13"/>
          <p:cNvSpPr txBox="1"/>
          <p:nvPr>
            <p:ph idx="2" type="body"/>
          </p:nvPr>
        </p:nvSpPr>
        <p:spPr>
          <a:xfrm>
            <a:off x="4953425" y="347850"/>
            <a:ext cx="3837000" cy="36951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None/>
            </a:pPr>
            <a:r>
              <a:rPr b="1" lang="en" sz="2300" u="sng">
                <a:latin typeface="Calibri"/>
                <a:ea typeface="Calibri"/>
                <a:cs typeface="Calibri"/>
                <a:sym typeface="Calibri"/>
              </a:rPr>
              <a:t>Agenda</a:t>
            </a:r>
            <a:endParaRPr b="1" sz="2300" u="sng">
              <a:latin typeface="Calibri"/>
              <a:ea typeface="Calibri"/>
              <a:cs typeface="Calibri"/>
              <a:sym typeface="Calibri"/>
            </a:endParaRPr>
          </a:p>
          <a:p>
            <a:pPr indent="-352742" lvl="0" marL="457200" rtl="0" algn="l">
              <a:spcBef>
                <a:spcPts val="1200"/>
              </a:spcBef>
              <a:spcAft>
                <a:spcPts val="0"/>
              </a:spcAft>
              <a:buSzPct val="100000"/>
              <a:buFont typeface="Calibri"/>
              <a:buAutoNum type="arabicPeriod"/>
            </a:pPr>
            <a:r>
              <a:rPr lang="en" sz="2300">
                <a:latin typeface="Calibri"/>
                <a:ea typeface="Calibri"/>
                <a:cs typeface="Calibri"/>
                <a:sym typeface="Calibri"/>
              </a:rPr>
              <a:t>Quick update on 20-21 cohort</a:t>
            </a:r>
            <a:endParaRPr sz="2300">
              <a:latin typeface="Calibri"/>
              <a:ea typeface="Calibri"/>
              <a:cs typeface="Calibri"/>
              <a:sym typeface="Calibri"/>
            </a:endParaRPr>
          </a:p>
          <a:p>
            <a:pPr indent="-352742" lvl="0" marL="457200" rtl="0" algn="l">
              <a:spcBef>
                <a:spcPts val="0"/>
              </a:spcBef>
              <a:spcAft>
                <a:spcPts val="0"/>
              </a:spcAft>
              <a:buSzPct val="100000"/>
              <a:buFont typeface="Calibri"/>
              <a:buAutoNum type="arabicPeriod"/>
            </a:pPr>
            <a:r>
              <a:rPr lang="en" sz="2300">
                <a:latin typeface="Calibri"/>
                <a:ea typeface="Calibri"/>
                <a:cs typeface="Calibri"/>
                <a:sym typeface="Calibri"/>
              </a:rPr>
              <a:t>Key dates for 2021-22 cohort</a:t>
            </a:r>
            <a:endParaRPr sz="2300">
              <a:latin typeface="Calibri"/>
              <a:ea typeface="Calibri"/>
              <a:cs typeface="Calibri"/>
              <a:sym typeface="Calibri"/>
            </a:endParaRPr>
          </a:p>
          <a:p>
            <a:pPr indent="-352742" lvl="0" marL="457200" rtl="0" algn="l">
              <a:spcBef>
                <a:spcPts val="0"/>
              </a:spcBef>
              <a:spcAft>
                <a:spcPts val="0"/>
              </a:spcAft>
              <a:buSzPct val="100000"/>
              <a:buFont typeface="Calibri"/>
              <a:buAutoNum type="arabicPeriod"/>
            </a:pPr>
            <a:r>
              <a:rPr lang="en" sz="2300">
                <a:latin typeface="Calibri"/>
                <a:ea typeface="Calibri"/>
                <a:cs typeface="Calibri"/>
                <a:sym typeface="Calibri"/>
              </a:rPr>
              <a:t>Ofsted - what to expect</a:t>
            </a:r>
            <a:endParaRPr sz="2300">
              <a:latin typeface="Calibri"/>
              <a:ea typeface="Calibri"/>
              <a:cs typeface="Calibri"/>
              <a:sym typeface="Calibri"/>
            </a:endParaRPr>
          </a:p>
          <a:p>
            <a:pPr indent="-352742" lvl="0" marL="457200" rtl="0" algn="l">
              <a:spcBef>
                <a:spcPts val="0"/>
              </a:spcBef>
              <a:spcAft>
                <a:spcPts val="0"/>
              </a:spcAft>
              <a:buSzPct val="100000"/>
              <a:buFont typeface="Calibri"/>
              <a:buAutoNum type="arabicPeriod"/>
            </a:pPr>
            <a:r>
              <a:rPr lang="en" sz="2300">
                <a:latin typeface="Calibri"/>
                <a:ea typeface="Calibri"/>
                <a:cs typeface="Calibri"/>
                <a:sym typeface="Calibri"/>
              </a:rPr>
              <a:t>Reflecting on the past year (what worked well &amp; what can we do differently?)</a:t>
            </a:r>
            <a:endParaRPr sz="2300">
              <a:latin typeface="Calibri"/>
              <a:ea typeface="Calibri"/>
              <a:cs typeface="Calibri"/>
              <a:sym typeface="Calibri"/>
            </a:endParaRPr>
          </a:p>
          <a:p>
            <a:pPr indent="-352742" lvl="0" marL="457200" rtl="0" algn="l">
              <a:spcBef>
                <a:spcPts val="0"/>
              </a:spcBef>
              <a:spcAft>
                <a:spcPts val="0"/>
              </a:spcAft>
              <a:buSzPct val="100000"/>
              <a:buFont typeface="Calibri"/>
              <a:buAutoNum type="arabicPeriod"/>
            </a:pPr>
            <a:r>
              <a:rPr lang="en" sz="2300">
                <a:latin typeface="Calibri"/>
                <a:ea typeface="Calibri"/>
                <a:cs typeface="Calibri"/>
                <a:sym typeface="Calibri"/>
              </a:rPr>
              <a:t>Reviewing the order of university based </a:t>
            </a:r>
            <a:r>
              <a:rPr lang="en" sz="2300">
                <a:latin typeface="Calibri"/>
                <a:ea typeface="Calibri"/>
                <a:cs typeface="Calibri"/>
                <a:sym typeface="Calibri"/>
              </a:rPr>
              <a:t>geography</a:t>
            </a:r>
            <a:r>
              <a:rPr lang="en" sz="2300">
                <a:latin typeface="Calibri"/>
                <a:ea typeface="Calibri"/>
                <a:cs typeface="Calibri"/>
                <a:sym typeface="Calibri"/>
              </a:rPr>
              <a:t> provision</a:t>
            </a:r>
            <a:endParaRPr sz="2300">
              <a:latin typeface="Calibri"/>
              <a:ea typeface="Calibri"/>
              <a:cs typeface="Calibri"/>
              <a:sym typeface="Calibri"/>
            </a:endParaRPr>
          </a:p>
          <a:p>
            <a:pPr indent="-352742" lvl="0" marL="457200" rtl="0" algn="l">
              <a:spcBef>
                <a:spcPts val="0"/>
              </a:spcBef>
              <a:spcAft>
                <a:spcPts val="0"/>
              </a:spcAft>
              <a:buSzPct val="100000"/>
              <a:buFont typeface="Calibri"/>
              <a:buAutoNum type="arabicPeriod"/>
            </a:pPr>
            <a:r>
              <a:rPr lang="en" sz="2300">
                <a:latin typeface="Calibri"/>
                <a:ea typeface="Calibri"/>
                <a:cs typeface="Calibri"/>
                <a:sym typeface="Calibri"/>
              </a:rPr>
              <a:t>A.O.B</a:t>
            </a:r>
            <a:endParaRPr sz="2300">
              <a:latin typeface="Calibri"/>
              <a:ea typeface="Calibri"/>
              <a:cs typeface="Calibri"/>
              <a:sym typeface="Calibri"/>
            </a:endParaRPr>
          </a:p>
        </p:txBody>
      </p:sp>
      <p:pic>
        <p:nvPicPr>
          <p:cNvPr id="62" name="Google Shape;62;p13"/>
          <p:cNvPicPr preferRelativeResize="0"/>
          <p:nvPr/>
        </p:nvPicPr>
        <p:blipFill>
          <a:blip r:embed="rId3">
            <a:alphaModFix/>
          </a:blip>
          <a:stretch>
            <a:fillRect/>
          </a:stretch>
        </p:blipFill>
        <p:spPr>
          <a:xfrm>
            <a:off x="152400" y="4266901"/>
            <a:ext cx="1919564" cy="7241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idx="4294967295" type="title"/>
          </p:nvPr>
        </p:nvSpPr>
        <p:spPr>
          <a:xfrm>
            <a:off x="387900" y="458025"/>
            <a:ext cx="8368200" cy="6861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rPr>
              <a:t>Placement 1 Guidance</a:t>
            </a:r>
            <a:endParaRPr sz="3600">
              <a:solidFill>
                <a:srgbClr val="FFFFFF"/>
              </a:solidFill>
            </a:endParaRPr>
          </a:p>
        </p:txBody>
      </p:sp>
      <p:grpSp>
        <p:nvGrpSpPr>
          <p:cNvPr id="136" name="Google Shape;136;p22"/>
          <p:cNvGrpSpPr/>
          <p:nvPr/>
        </p:nvGrpSpPr>
        <p:grpSpPr>
          <a:xfrm>
            <a:off x="431807" y="1342525"/>
            <a:ext cx="4140064" cy="3302700"/>
            <a:chOff x="431825" y="1342525"/>
            <a:chExt cx="2683300" cy="3302700"/>
          </a:xfrm>
        </p:grpSpPr>
        <p:sp>
          <p:nvSpPr>
            <p:cNvPr id="137" name="Google Shape;137;p22"/>
            <p:cNvSpPr/>
            <p:nvPr/>
          </p:nvSpPr>
          <p:spPr>
            <a:xfrm>
              <a:off x="431825" y="1342525"/>
              <a:ext cx="26832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2"/>
            <p:cNvSpPr txBox="1"/>
            <p:nvPr/>
          </p:nvSpPr>
          <p:spPr>
            <a:xfrm>
              <a:off x="431925" y="1342525"/>
              <a:ext cx="26832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22"/>
          <p:cNvSpPr txBox="1"/>
          <p:nvPr>
            <p:ph idx="4294967295" type="body"/>
          </p:nvPr>
        </p:nvSpPr>
        <p:spPr>
          <a:xfrm>
            <a:off x="489192" y="13377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4</a:t>
            </a:r>
            <a:endParaRPr>
              <a:solidFill>
                <a:schemeClr val="lt1"/>
              </a:solidFill>
            </a:endParaRPr>
          </a:p>
        </p:txBody>
      </p:sp>
      <p:cxnSp>
        <p:nvCxnSpPr>
          <p:cNvPr id="140" name="Google Shape;140;p22"/>
          <p:cNvCxnSpPr/>
          <p:nvPr/>
        </p:nvCxnSpPr>
        <p:spPr>
          <a:xfrm>
            <a:off x="857675" y="1514725"/>
            <a:ext cx="0" cy="478800"/>
          </a:xfrm>
          <a:prstGeom prst="straightConnector1">
            <a:avLst/>
          </a:prstGeom>
          <a:noFill/>
          <a:ln cap="flat" cmpd="sng" w="9525">
            <a:solidFill>
              <a:schemeClr val="lt1"/>
            </a:solidFill>
            <a:prstDash val="solid"/>
            <a:round/>
            <a:headEnd len="sm" w="sm" type="none"/>
            <a:tailEnd len="sm" w="sm" type="none"/>
          </a:ln>
        </p:spPr>
      </p:cxnSp>
      <p:sp>
        <p:nvSpPr>
          <p:cNvPr id="141" name="Google Shape;141;p22"/>
          <p:cNvSpPr txBox="1"/>
          <p:nvPr>
            <p:ph idx="4294967295" type="body"/>
          </p:nvPr>
        </p:nvSpPr>
        <p:spPr>
          <a:xfrm>
            <a:off x="933875" y="1337725"/>
            <a:ext cx="36381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lt1"/>
                </a:solidFill>
              </a:rPr>
              <a:t>Learning Plans and Post Lesson Reflection</a:t>
            </a:r>
            <a:r>
              <a:rPr lang="en">
                <a:solidFill>
                  <a:schemeClr val="lt1"/>
                </a:solidFill>
              </a:rPr>
              <a:t> </a:t>
            </a:r>
            <a:endParaRPr>
              <a:solidFill>
                <a:schemeClr val="lt1"/>
              </a:solidFill>
            </a:endParaRPr>
          </a:p>
        </p:txBody>
      </p:sp>
      <p:sp>
        <p:nvSpPr>
          <p:cNvPr id="142" name="Google Shape;142;p22"/>
          <p:cNvSpPr txBox="1"/>
          <p:nvPr>
            <p:ph idx="4294967295" type="body"/>
          </p:nvPr>
        </p:nvSpPr>
        <p:spPr>
          <a:xfrm>
            <a:off x="508125" y="2165725"/>
            <a:ext cx="4063800" cy="2479500"/>
          </a:xfrm>
          <a:prstGeom prst="rect">
            <a:avLst/>
          </a:prstGeom>
        </p:spPr>
        <p:txBody>
          <a:bodyPr anchorCtr="0" anchor="t" bIns="91425" lIns="342900" spcFirstLastPara="1" rIns="91425" wrap="square" tIns="91425">
            <a:noAutofit/>
          </a:bodyPr>
          <a:lstStyle/>
          <a:p>
            <a:pPr indent="-193675" lvl="0" marL="0" rtl="0" algn="l">
              <a:spcBef>
                <a:spcPts val="0"/>
              </a:spcBef>
              <a:spcAft>
                <a:spcPts val="0"/>
              </a:spcAft>
              <a:buClr>
                <a:srgbClr val="000000"/>
              </a:buClr>
              <a:buSzPts val="1250"/>
              <a:buChar char="●"/>
            </a:pPr>
            <a:r>
              <a:rPr lang="en" sz="1250">
                <a:solidFill>
                  <a:srgbClr val="000000"/>
                </a:solidFill>
              </a:rPr>
              <a:t>Trainees must use the University of York templates provided </a:t>
            </a:r>
            <a:endParaRPr sz="1250">
              <a:solidFill>
                <a:srgbClr val="000000"/>
              </a:solidFill>
            </a:endParaRPr>
          </a:p>
          <a:p>
            <a:pPr indent="-193675" lvl="0" marL="0" rtl="0" algn="l">
              <a:spcBef>
                <a:spcPts val="0"/>
              </a:spcBef>
              <a:spcAft>
                <a:spcPts val="0"/>
              </a:spcAft>
              <a:buClr>
                <a:srgbClr val="000000"/>
              </a:buClr>
              <a:buSzPts val="1250"/>
              <a:buChar char="●"/>
            </a:pPr>
            <a:r>
              <a:rPr lang="en" sz="1250">
                <a:solidFill>
                  <a:srgbClr val="000000"/>
                </a:solidFill>
              </a:rPr>
              <a:t>Learning plans and resources submitted for every lesson to host teacher, 48 hours in advance of the lesson </a:t>
            </a:r>
            <a:endParaRPr sz="1250">
              <a:solidFill>
                <a:srgbClr val="000000"/>
              </a:solidFill>
            </a:endParaRPr>
          </a:p>
          <a:p>
            <a:pPr indent="-193675" lvl="0" marL="0" rtl="0" algn="l">
              <a:spcBef>
                <a:spcPts val="0"/>
              </a:spcBef>
              <a:spcAft>
                <a:spcPts val="0"/>
              </a:spcAft>
              <a:buClr>
                <a:srgbClr val="000000"/>
              </a:buClr>
              <a:buSzPts val="1250"/>
              <a:buChar char="●"/>
            </a:pPr>
            <a:r>
              <a:rPr lang="en" sz="1250">
                <a:solidFill>
                  <a:srgbClr val="000000"/>
                </a:solidFill>
              </a:rPr>
              <a:t>A post lesson reflection/ evaluation needs to be completed by the trainee for every lesson taught</a:t>
            </a:r>
            <a:endParaRPr sz="1250">
              <a:solidFill>
                <a:srgbClr val="000000"/>
              </a:solidFill>
            </a:endParaRPr>
          </a:p>
          <a:p>
            <a:pPr indent="-193675" lvl="0" marL="0" rtl="0" algn="l">
              <a:spcBef>
                <a:spcPts val="0"/>
              </a:spcBef>
              <a:spcAft>
                <a:spcPts val="0"/>
              </a:spcAft>
              <a:buClr>
                <a:srgbClr val="000000"/>
              </a:buClr>
              <a:buSzPts val="1250"/>
              <a:buChar char="●"/>
            </a:pPr>
            <a:r>
              <a:rPr lang="en" sz="1250">
                <a:solidFill>
                  <a:srgbClr val="000000"/>
                </a:solidFill>
              </a:rPr>
              <a:t>Trainees should keep all lesson plans, resources  and post lesson reflections in teacher file (physical or digital)</a:t>
            </a:r>
            <a:endParaRPr sz="1250">
              <a:solidFill>
                <a:srgbClr val="000000"/>
              </a:solidFill>
            </a:endParaRPr>
          </a:p>
        </p:txBody>
      </p:sp>
      <p:grpSp>
        <p:nvGrpSpPr>
          <p:cNvPr id="143" name="Google Shape;143;p22"/>
          <p:cNvGrpSpPr/>
          <p:nvPr/>
        </p:nvGrpSpPr>
        <p:grpSpPr>
          <a:xfrm>
            <a:off x="4648110" y="1342525"/>
            <a:ext cx="4107872" cy="3302700"/>
            <a:chOff x="3221800" y="1342525"/>
            <a:chExt cx="2673004" cy="3302700"/>
          </a:xfrm>
        </p:grpSpPr>
        <p:sp>
          <p:nvSpPr>
            <p:cNvPr id="144" name="Google Shape;144;p22"/>
            <p:cNvSpPr/>
            <p:nvPr/>
          </p:nvSpPr>
          <p:spPr>
            <a:xfrm>
              <a:off x="3221803"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2"/>
            <p:cNvSpPr txBox="1"/>
            <p:nvPr/>
          </p:nvSpPr>
          <p:spPr>
            <a:xfrm>
              <a:off x="3221800"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 name="Google Shape;146;p22"/>
          <p:cNvSpPr txBox="1"/>
          <p:nvPr>
            <p:ph idx="4294967295" type="body"/>
          </p:nvPr>
        </p:nvSpPr>
        <p:spPr>
          <a:xfrm>
            <a:off x="4648200" y="2160925"/>
            <a:ext cx="4107900" cy="23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Each week the trainee must upload the following into their PebblePad portfolio:</a:t>
            </a:r>
            <a:endParaRPr sz="1400">
              <a:solidFill>
                <a:srgbClr val="000000"/>
              </a:solidFill>
            </a:endParaRPr>
          </a:p>
          <a:p>
            <a:pPr indent="-203200" lvl="0" marL="171450" rtl="0" algn="l">
              <a:spcBef>
                <a:spcPts val="0"/>
              </a:spcBef>
              <a:spcAft>
                <a:spcPts val="0"/>
              </a:spcAft>
              <a:buSzPts val="1400"/>
              <a:buChar char="●"/>
            </a:pPr>
            <a:r>
              <a:rPr lang="en" sz="1400">
                <a:solidFill>
                  <a:srgbClr val="000000"/>
                </a:solidFill>
              </a:rPr>
              <a:t>1 formal lesson observation form</a:t>
            </a:r>
            <a:endParaRPr sz="1400">
              <a:solidFill>
                <a:srgbClr val="000000"/>
              </a:solidFill>
            </a:endParaRPr>
          </a:p>
          <a:p>
            <a:pPr indent="-203200" lvl="0" marL="171450" rtl="0" algn="l">
              <a:spcBef>
                <a:spcPts val="0"/>
              </a:spcBef>
              <a:spcAft>
                <a:spcPts val="0"/>
              </a:spcAft>
              <a:buClr>
                <a:srgbClr val="000000"/>
              </a:buClr>
              <a:buSzPts val="1400"/>
              <a:buChar char="●"/>
            </a:pPr>
            <a:r>
              <a:rPr lang="en" sz="1400">
                <a:solidFill>
                  <a:srgbClr val="000000"/>
                </a:solidFill>
              </a:rPr>
              <a:t>1 full learning plan and resources for the observed lesson</a:t>
            </a:r>
            <a:endParaRPr sz="1400">
              <a:solidFill>
                <a:srgbClr val="000000"/>
              </a:solidFill>
            </a:endParaRPr>
          </a:p>
          <a:p>
            <a:pPr indent="-203200" lvl="0" marL="171450" rtl="0" algn="l">
              <a:spcBef>
                <a:spcPts val="0"/>
              </a:spcBef>
              <a:spcAft>
                <a:spcPts val="0"/>
              </a:spcAft>
              <a:buClr>
                <a:srgbClr val="000000"/>
              </a:buClr>
              <a:buSzPts val="1400"/>
              <a:buChar char="●"/>
            </a:pPr>
            <a:r>
              <a:rPr lang="en" sz="1400">
                <a:solidFill>
                  <a:srgbClr val="000000"/>
                </a:solidFill>
              </a:rPr>
              <a:t>1 full lesson evaluation for the observed lesson</a:t>
            </a:r>
            <a:endParaRPr sz="1400">
              <a:solidFill>
                <a:srgbClr val="000000"/>
              </a:solidFill>
            </a:endParaRPr>
          </a:p>
          <a:p>
            <a:pPr indent="-203200" lvl="0" marL="171450" rtl="0" algn="l">
              <a:spcBef>
                <a:spcPts val="0"/>
              </a:spcBef>
              <a:spcAft>
                <a:spcPts val="0"/>
              </a:spcAft>
              <a:buClr>
                <a:srgbClr val="000000"/>
              </a:buClr>
              <a:buSzPts val="1400"/>
              <a:buChar char="●"/>
            </a:pPr>
            <a:r>
              <a:rPr lang="en" sz="1400">
                <a:solidFill>
                  <a:srgbClr val="000000"/>
                </a:solidFill>
              </a:rPr>
              <a:t>1 mentor meeting record</a:t>
            </a:r>
            <a:endParaRPr sz="1400">
              <a:solidFill>
                <a:srgbClr val="000000"/>
              </a:solidFill>
            </a:endParaRPr>
          </a:p>
          <a:p>
            <a:pPr indent="-203200" lvl="0" marL="171450" rtl="0" algn="l">
              <a:spcBef>
                <a:spcPts val="0"/>
              </a:spcBef>
              <a:spcAft>
                <a:spcPts val="0"/>
              </a:spcAft>
              <a:buClr>
                <a:srgbClr val="000000"/>
              </a:buClr>
              <a:buSzPts val="1400"/>
              <a:buChar char="●"/>
            </a:pPr>
            <a:r>
              <a:rPr lang="en" sz="1400">
                <a:solidFill>
                  <a:srgbClr val="000000"/>
                </a:solidFill>
              </a:rPr>
              <a:t>Trainees should also record any WSI or CA training that they have in school. </a:t>
            </a:r>
            <a:endParaRPr sz="1400">
              <a:solidFill>
                <a:srgbClr val="000000"/>
              </a:solidFill>
            </a:endParaRPr>
          </a:p>
        </p:txBody>
      </p:sp>
      <p:cxnSp>
        <p:nvCxnSpPr>
          <p:cNvPr id="147" name="Google Shape;147;p22"/>
          <p:cNvCxnSpPr/>
          <p:nvPr/>
        </p:nvCxnSpPr>
        <p:spPr>
          <a:xfrm>
            <a:off x="5133125" y="1570500"/>
            <a:ext cx="0" cy="478800"/>
          </a:xfrm>
          <a:prstGeom prst="straightConnector1">
            <a:avLst/>
          </a:prstGeom>
          <a:noFill/>
          <a:ln cap="flat" cmpd="sng" w="9525">
            <a:solidFill>
              <a:schemeClr val="lt1"/>
            </a:solidFill>
            <a:prstDash val="solid"/>
            <a:round/>
            <a:headEnd len="sm" w="sm" type="none"/>
            <a:tailEnd len="sm" w="sm" type="none"/>
          </a:ln>
        </p:spPr>
      </p:cxnSp>
      <p:sp>
        <p:nvSpPr>
          <p:cNvPr id="148" name="Google Shape;148;p22"/>
          <p:cNvSpPr txBox="1"/>
          <p:nvPr>
            <p:ph idx="4294967295" type="body"/>
          </p:nvPr>
        </p:nvSpPr>
        <p:spPr>
          <a:xfrm>
            <a:off x="5221875" y="1342525"/>
            <a:ext cx="21018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lt1"/>
                </a:solidFill>
              </a:rPr>
              <a:t>PebblePad</a:t>
            </a:r>
            <a:r>
              <a:rPr lang="en">
                <a:solidFill>
                  <a:schemeClr val="lt1"/>
                </a:solidFill>
              </a:rPr>
              <a:t> </a:t>
            </a:r>
            <a:endParaRPr>
              <a:solidFill>
                <a:schemeClr val="lt1"/>
              </a:solidFill>
            </a:endParaRPr>
          </a:p>
        </p:txBody>
      </p:sp>
      <p:sp>
        <p:nvSpPr>
          <p:cNvPr id="149" name="Google Shape;149;p22"/>
          <p:cNvSpPr txBox="1"/>
          <p:nvPr>
            <p:ph idx="4294967295" type="body"/>
          </p:nvPr>
        </p:nvSpPr>
        <p:spPr>
          <a:xfrm>
            <a:off x="4783617" y="13425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5</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Effect filter="fade" transition="in">
                                      <p:cBhvr>
                                        <p:cTn dur="1000"/>
                                        <p:tgtEl>
                                          <p:spTgt spid="1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animEffect filter="fade" transition="in">
                                      <p:cBhvr>
                                        <p:cTn dur="1000"/>
                                        <p:tgtEl>
                                          <p:spTgt spid="1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animEffect filter="fade" transition="in">
                                      <p:cBhvr>
                                        <p:cTn dur="1000"/>
                                        <p:tgtEl>
                                          <p:spTgt spid="1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3" st="3"/>
                                            </p:txEl>
                                          </p:spTgt>
                                        </p:tgtEl>
                                        <p:attrNameLst>
                                          <p:attrName>style.visibility</p:attrName>
                                        </p:attrNameLst>
                                      </p:cBhvr>
                                      <p:to>
                                        <p:strVal val="visible"/>
                                      </p:to>
                                    </p:set>
                                    <p:animEffect filter="fade" transition="in">
                                      <p:cBhvr>
                                        <p:cTn dur="1000"/>
                                        <p:tgtEl>
                                          <p:spTgt spid="14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1000"/>
                                        <p:tgtEl>
                                          <p:spTgt spid="1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1000"/>
                                        <p:tgtEl>
                                          <p:spTgt spid="1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Effect filter="fade" transition="in">
                                      <p:cBhvr>
                                        <p:cTn dur="1000"/>
                                        <p:tgtEl>
                                          <p:spTgt spid="1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Effect filter="fade" transition="in">
                                      <p:cBhvr>
                                        <p:cTn dur="1000"/>
                                        <p:tgtEl>
                                          <p:spTgt spid="1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animEffect filter="fade" transition="in">
                                      <p:cBhvr>
                                        <p:cTn dur="1000"/>
                                        <p:tgtEl>
                                          <p:spTgt spid="14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5" st="5"/>
                                            </p:txEl>
                                          </p:spTgt>
                                        </p:tgtEl>
                                        <p:attrNameLst>
                                          <p:attrName>style.visibility</p:attrName>
                                        </p:attrNameLst>
                                      </p:cBhvr>
                                      <p:to>
                                        <p:strVal val="visible"/>
                                      </p:to>
                                    </p:set>
                                    <p:animEffect filter="fade" transition="in">
                                      <p:cBhvr>
                                        <p:cTn dur="1000"/>
                                        <p:tgtEl>
                                          <p:spTgt spid="14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sz="3200">
                <a:solidFill>
                  <a:srgbClr val="FFFFFF"/>
                </a:solidFill>
                <a:latin typeface="Calibri"/>
                <a:ea typeface="Calibri"/>
                <a:cs typeface="Calibri"/>
                <a:sym typeface="Calibri"/>
              </a:rPr>
              <a:t>Any questions regarding placement 1?</a:t>
            </a:r>
            <a:endParaRPr b="1" sz="3200">
              <a:solidFill>
                <a:srgbClr val="FFFFFF"/>
              </a:solidFill>
              <a:latin typeface="Calibri"/>
              <a:ea typeface="Calibri"/>
              <a:cs typeface="Calibri"/>
              <a:sym typeface="Calibri"/>
            </a:endParaRPr>
          </a:p>
        </p:txBody>
      </p:sp>
      <p:sp>
        <p:nvSpPr>
          <p:cNvPr id="155" name="Google Shape;15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Icon, Head, Profile, Question Mark, Question, Internet" id="156" name="Google Shape;156;p23"/>
          <p:cNvPicPr preferRelativeResize="0"/>
          <p:nvPr/>
        </p:nvPicPr>
        <p:blipFill rotWithShape="1">
          <a:blip r:embed="rId3">
            <a:alphaModFix/>
          </a:blip>
          <a:srcRect b="0" l="0" r="0" t="0"/>
          <a:stretch/>
        </p:blipFill>
        <p:spPr>
          <a:xfrm>
            <a:off x="3133875" y="1309679"/>
            <a:ext cx="3153699" cy="3101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900">
                <a:solidFill>
                  <a:schemeClr val="lt1"/>
                </a:solidFill>
                <a:latin typeface="Calibri"/>
                <a:ea typeface="Calibri"/>
                <a:cs typeface="Calibri"/>
                <a:sym typeface="Calibri"/>
              </a:rPr>
              <a:t>Ofsted for ITE/ ITT - what this means for us as mentors</a:t>
            </a:r>
            <a:endParaRPr b="1" sz="3800">
              <a:solidFill>
                <a:srgbClr val="FFFFFF"/>
              </a:solidFill>
              <a:latin typeface="Calibri"/>
              <a:ea typeface="Calibri"/>
              <a:cs typeface="Calibri"/>
              <a:sym typeface="Calibri"/>
            </a:endParaRPr>
          </a:p>
        </p:txBody>
      </p:sp>
      <p:sp>
        <p:nvSpPr>
          <p:cNvPr id="162" name="Google Shape;162;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We are overdue an inspection (last inspected in 2013, normally a 5-6 year cycle), Ofsted also keen to visit providers where there is a new PGCE</a:t>
            </a:r>
            <a:endParaRPr sz="2100">
              <a:solidFill>
                <a:srgbClr val="000000"/>
              </a:solidFill>
              <a:latin typeface="Calibri"/>
              <a:ea typeface="Calibri"/>
              <a:cs typeface="Calibri"/>
              <a:sym typeface="Calibri"/>
            </a:endParaRPr>
          </a:p>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New inspection framework from Sept 2020 </a:t>
            </a:r>
            <a:endParaRPr sz="2100">
              <a:solidFill>
                <a:srgbClr val="000000"/>
              </a:solidFill>
              <a:latin typeface="Calibri"/>
              <a:ea typeface="Calibri"/>
              <a:cs typeface="Calibri"/>
              <a:sym typeface="Calibri"/>
            </a:endParaRPr>
          </a:p>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When we are inspected by Ofsted, they will want to talk to mentors as part of the UoY partnership. </a:t>
            </a:r>
            <a:endParaRPr sz="2100">
              <a:solidFill>
                <a:srgbClr val="000000"/>
              </a:solidFill>
              <a:latin typeface="Calibri"/>
              <a:ea typeface="Calibri"/>
              <a:cs typeface="Calibri"/>
              <a:sym typeface="Calibri"/>
            </a:endParaRPr>
          </a:p>
          <a:p>
            <a:pPr indent="-368300" lvl="0" marL="457200" rtl="0" algn="l">
              <a:spcBef>
                <a:spcPts val="0"/>
              </a:spcBef>
              <a:spcAft>
                <a:spcPts val="0"/>
              </a:spcAft>
              <a:buClr>
                <a:srgbClr val="000000"/>
              </a:buClr>
              <a:buSzPts val="2200"/>
              <a:buFont typeface="Calibri"/>
              <a:buChar char="●"/>
            </a:pPr>
            <a:r>
              <a:rPr lang="en" sz="2100">
                <a:solidFill>
                  <a:srgbClr val="000000"/>
                </a:solidFill>
                <a:latin typeface="Calibri"/>
                <a:ea typeface="Calibri"/>
                <a:cs typeface="Calibri"/>
                <a:sym typeface="Calibri"/>
              </a:rPr>
              <a:t>The ITE Ofsted approach is similar to that of schools and they will be looking at what happens across both the university and school based provision closely to see if our </a:t>
            </a:r>
            <a:r>
              <a:rPr b="1" i="1" lang="en" sz="2100">
                <a:solidFill>
                  <a:srgbClr val="000000"/>
                </a:solidFill>
                <a:latin typeface="Calibri"/>
                <a:ea typeface="Calibri"/>
                <a:cs typeface="Calibri"/>
                <a:sym typeface="Calibri"/>
              </a:rPr>
              <a:t>intent </a:t>
            </a:r>
            <a:r>
              <a:rPr lang="en" sz="2100">
                <a:solidFill>
                  <a:srgbClr val="000000"/>
                </a:solidFill>
                <a:latin typeface="Calibri"/>
                <a:ea typeface="Calibri"/>
                <a:cs typeface="Calibri"/>
                <a:sym typeface="Calibri"/>
              </a:rPr>
              <a:t>is </a:t>
            </a:r>
            <a:r>
              <a:rPr b="1" i="1" lang="en" sz="2100">
                <a:solidFill>
                  <a:srgbClr val="000000"/>
                </a:solidFill>
                <a:latin typeface="Calibri"/>
                <a:ea typeface="Calibri"/>
                <a:cs typeface="Calibri"/>
                <a:sym typeface="Calibri"/>
              </a:rPr>
              <a:t>implemented</a:t>
            </a:r>
            <a:r>
              <a:rPr lang="en" sz="2100">
                <a:solidFill>
                  <a:srgbClr val="000000"/>
                </a:solidFill>
                <a:latin typeface="Calibri"/>
                <a:ea typeface="Calibri"/>
                <a:cs typeface="Calibri"/>
                <a:sym typeface="Calibri"/>
              </a:rPr>
              <a:t> and then has </a:t>
            </a:r>
            <a:r>
              <a:rPr b="1" i="1" lang="en" sz="2100">
                <a:solidFill>
                  <a:srgbClr val="000000"/>
                </a:solidFill>
                <a:latin typeface="Calibri"/>
                <a:ea typeface="Calibri"/>
                <a:cs typeface="Calibri"/>
                <a:sym typeface="Calibri"/>
              </a:rPr>
              <a:t>impact</a:t>
            </a:r>
            <a:r>
              <a:rPr b="1" lang="en" sz="2100">
                <a:solidFill>
                  <a:srgbClr val="000000"/>
                </a:solidFill>
                <a:latin typeface="Calibri"/>
                <a:ea typeface="Calibri"/>
                <a:cs typeface="Calibri"/>
                <a:sym typeface="Calibri"/>
              </a:rPr>
              <a:t>.</a:t>
            </a:r>
            <a:r>
              <a:rPr lang="en" sz="2100">
                <a:solidFill>
                  <a:srgbClr val="000000"/>
                </a:solidFill>
                <a:latin typeface="Calibri"/>
                <a:ea typeface="Calibri"/>
                <a:cs typeface="Calibri"/>
                <a:sym typeface="Calibri"/>
              </a:rPr>
              <a:t> </a:t>
            </a:r>
            <a:endParaRPr sz="2200">
              <a:solidFill>
                <a:srgbClr val="000000"/>
              </a:solidFill>
              <a:latin typeface="Calibri"/>
              <a:ea typeface="Calibri"/>
              <a:cs typeface="Calibri"/>
              <a:sym typeface="Calibri"/>
            </a:endParaRPr>
          </a:p>
          <a:p>
            <a:pPr indent="0" lvl="0" marL="457200" rtl="0" algn="l">
              <a:spcBef>
                <a:spcPts val="0"/>
              </a:spcBef>
              <a:spcAft>
                <a:spcPts val="0"/>
              </a:spcAft>
              <a:buNone/>
            </a:pPr>
            <a:r>
              <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10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10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1000"/>
                                        <p:tgtEl>
                                          <p:spTgt spid="1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3" st="3"/>
                                            </p:txEl>
                                          </p:spTgt>
                                        </p:tgtEl>
                                        <p:attrNameLst>
                                          <p:attrName>style.visibility</p:attrName>
                                        </p:attrNameLst>
                                      </p:cBhvr>
                                      <p:to>
                                        <p:strVal val="visible"/>
                                      </p:to>
                                    </p:set>
                                    <p:animEffect filter="fade" transition="in">
                                      <p:cBhvr>
                                        <p:cTn dur="1000"/>
                                        <p:tgtEl>
                                          <p:spTgt spid="1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4" st="4"/>
                                            </p:txEl>
                                          </p:spTgt>
                                        </p:tgtEl>
                                        <p:attrNameLst>
                                          <p:attrName>style.visibility</p:attrName>
                                        </p:attrNameLst>
                                      </p:cBhvr>
                                      <p:to>
                                        <p:strVal val="visible"/>
                                      </p:to>
                                    </p:set>
                                    <p:animEffect filter="fade" transition="in">
                                      <p:cBhvr>
                                        <p:cTn dur="1000"/>
                                        <p:tgtEl>
                                          <p:spTgt spid="16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900">
                <a:solidFill>
                  <a:schemeClr val="lt1"/>
                </a:solidFill>
                <a:latin typeface="Calibri"/>
                <a:ea typeface="Calibri"/>
                <a:cs typeface="Calibri"/>
                <a:sym typeface="Calibri"/>
              </a:rPr>
              <a:t>Ofsted for ITE/ ITT - what this means for us as mentors</a:t>
            </a:r>
            <a:endParaRPr b="1" sz="3800">
              <a:solidFill>
                <a:srgbClr val="FFFFFF"/>
              </a:solidFill>
              <a:latin typeface="Calibri"/>
              <a:ea typeface="Calibri"/>
              <a:cs typeface="Calibri"/>
              <a:sym typeface="Calibri"/>
            </a:endParaRPr>
          </a:p>
        </p:txBody>
      </p:sp>
      <p:sp>
        <p:nvSpPr>
          <p:cNvPr id="168" name="Google Shape;168;p25"/>
          <p:cNvSpPr txBox="1"/>
          <p:nvPr>
            <p:ph idx="1" type="body"/>
          </p:nvPr>
        </p:nvSpPr>
        <p:spPr>
          <a:xfrm>
            <a:off x="311700" y="1017600"/>
            <a:ext cx="85206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000000"/>
              </a:buClr>
              <a:buSzPts val="1900"/>
              <a:buFont typeface="Calibri"/>
              <a:buChar char="●"/>
            </a:pPr>
            <a:r>
              <a:rPr lang="en" sz="1900">
                <a:solidFill>
                  <a:srgbClr val="000000"/>
                </a:solidFill>
                <a:latin typeface="Calibri"/>
                <a:ea typeface="Calibri"/>
                <a:cs typeface="Calibri"/>
                <a:sym typeface="Calibri"/>
              </a:rPr>
              <a:t>By meeting with mentors, Ofsted </a:t>
            </a:r>
            <a:r>
              <a:rPr lang="en" sz="1900">
                <a:solidFill>
                  <a:srgbClr val="000000"/>
                </a:solidFill>
                <a:latin typeface="Calibri"/>
                <a:ea typeface="Calibri"/>
                <a:cs typeface="Calibri"/>
                <a:sym typeface="Calibri"/>
              </a:rPr>
              <a:t>will want to assess </a:t>
            </a:r>
            <a:r>
              <a:rPr b="1" lang="en" sz="1900">
                <a:solidFill>
                  <a:srgbClr val="000000"/>
                </a:solidFill>
                <a:latin typeface="Calibri"/>
                <a:ea typeface="Calibri"/>
                <a:cs typeface="Calibri"/>
                <a:sym typeface="Calibri"/>
              </a:rPr>
              <a:t>how well we all work together</a:t>
            </a:r>
            <a:r>
              <a:rPr lang="en" sz="1900">
                <a:solidFill>
                  <a:srgbClr val="000000"/>
                </a:solidFill>
                <a:latin typeface="Calibri"/>
                <a:ea typeface="Calibri"/>
                <a:cs typeface="Calibri"/>
                <a:sym typeface="Calibri"/>
              </a:rPr>
              <a:t> to produce the next generation of competent and confident early career geography teachers. </a:t>
            </a:r>
            <a:endParaRPr sz="1900">
              <a:solidFill>
                <a:srgbClr val="000000"/>
              </a:solidFill>
              <a:latin typeface="Calibri"/>
              <a:ea typeface="Calibri"/>
              <a:cs typeface="Calibri"/>
              <a:sym typeface="Calibri"/>
            </a:endParaRPr>
          </a:p>
          <a:p>
            <a:pPr indent="-349250" lvl="0" marL="457200" rtl="0" algn="l">
              <a:spcBef>
                <a:spcPts val="0"/>
              </a:spcBef>
              <a:spcAft>
                <a:spcPts val="0"/>
              </a:spcAft>
              <a:buClr>
                <a:srgbClr val="000000"/>
              </a:buClr>
              <a:buSzPts val="1900"/>
              <a:buFont typeface="Calibri"/>
              <a:buChar char="●"/>
            </a:pPr>
            <a:r>
              <a:rPr lang="en" sz="1900">
                <a:solidFill>
                  <a:srgbClr val="000000"/>
                </a:solidFill>
                <a:latin typeface="Calibri"/>
                <a:ea typeface="Calibri"/>
                <a:cs typeface="Calibri"/>
                <a:sym typeface="Calibri"/>
              </a:rPr>
              <a:t>If it is useful, I have produced a </a:t>
            </a:r>
            <a:r>
              <a:rPr lang="en" sz="1900" u="sng">
                <a:solidFill>
                  <a:schemeClr val="hlink"/>
                </a:solidFill>
                <a:latin typeface="Calibri"/>
                <a:ea typeface="Calibri"/>
                <a:cs typeface="Calibri"/>
                <a:sym typeface="Calibri"/>
                <a:hlinkClick r:id="rId3"/>
              </a:rPr>
              <a:t>2-sided summary document,</a:t>
            </a:r>
            <a:r>
              <a:rPr lang="en" sz="1900">
                <a:solidFill>
                  <a:srgbClr val="000000"/>
                </a:solidFill>
                <a:latin typeface="Calibri"/>
                <a:ea typeface="Calibri"/>
                <a:cs typeface="Calibri"/>
                <a:sym typeface="Calibri"/>
              </a:rPr>
              <a:t> designed to give clarity and consistency of </a:t>
            </a:r>
            <a:r>
              <a:rPr lang="en" sz="1900">
                <a:solidFill>
                  <a:srgbClr val="000000"/>
                </a:solidFill>
                <a:latin typeface="Calibri"/>
                <a:ea typeface="Calibri"/>
                <a:cs typeface="Calibri"/>
                <a:sym typeface="Calibri"/>
              </a:rPr>
              <a:t>messages</a:t>
            </a:r>
            <a:r>
              <a:rPr lang="en" sz="1900">
                <a:solidFill>
                  <a:srgbClr val="000000"/>
                </a:solidFill>
                <a:latin typeface="Calibri"/>
                <a:ea typeface="Calibri"/>
                <a:cs typeface="Calibri"/>
                <a:sym typeface="Calibri"/>
              </a:rPr>
              <a:t> across the </a:t>
            </a:r>
            <a:r>
              <a:rPr lang="en" sz="1900">
                <a:solidFill>
                  <a:srgbClr val="000000"/>
                </a:solidFill>
                <a:latin typeface="Calibri"/>
                <a:ea typeface="Calibri"/>
                <a:cs typeface="Calibri"/>
                <a:sym typeface="Calibri"/>
              </a:rPr>
              <a:t>partnership</a:t>
            </a:r>
            <a:r>
              <a:rPr lang="en" sz="1900">
                <a:solidFill>
                  <a:srgbClr val="000000"/>
                </a:solidFill>
                <a:latin typeface="Calibri"/>
                <a:ea typeface="Calibri"/>
                <a:cs typeface="Calibri"/>
                <a:sym typeface="Calibri"/>
              </a:rPr>
              <a:t> of schools</a:t>
            </a:r>
            <a:endParaRPr sz="1900">
              <a:solidFill>
                <a:srgbClr val="000000"/>
              </a:solidFill>
              <a:latin typeface="Calibri"/>
              <a:ea typeface="Calibri"/>
              <a:cs typeface="Calibri"/>
              <a:sym typeface="Calibri"/>
            </a:endParaRPr>
          </a:p>
          <a:p>
            <a:pPr indent="0" lvl="0" marL="0" rtl="0" algn="l">
              <a:spcBef>
                <a:spcPts val="0"/>
              </a:spcBef>
              <a:spcAft>
                <a:spcPts val="0"/>
              </a:spcAft>
              <a:buNone/>
            </a:pPr>
            <a:r>
              <a:rPr lang="en" sz="1900">
                <a:solidFill>
                  <a:srgbClr val="000000"/>
                </a:solidFill>
                <a:latin typeface="Calibri"/>
                <a:ea typeface="Calibri"/>
                <a:cs typeface="Calibri"/>
                <a:sym typeface="Calibri"/>
              </a:rPr>
              <a:t>This 2 sided summary covers:</a:t>
            </a:r>
            <a:endParaRPr sz="1900">
              <a:solidFill>
                <a:srgbClr val="000000"/>
              </a:solidFill>
              <a:latin typeface="Calibri"/>
              <a:ea typeface="Calibri"/>
              <a:cs typeface="Calibri"/>
              <a:sym typeface="Calibri"/>
            </a:endParaRPr>
          </a:p>
          <a:p>
            <a:pPr indent="-336550" lvl="0" marL="914400" rtl="0" algn="l">
              <a:spcBef>
                <a:spcPts val="0"/>
              </a:spcBef>
              <a:spcAft>
                <a:spcPts val="0"/>
              </a:spcAft>
              <a:buClr>
                <a:srgbClr val="0000FF"/>
              </a:buClr>
              <a:buSzPts val="1700"/>
              <a:buFont typeface="Calibri"/>
              <a:buChar char="●"/>
            </a:pPr>
            <a:r>
              <a:rPr i="1" lang="en" sz="1700">
                <a:solidFill>
                  <a:srgbClr val="0000FF"/>
                </a:solidFill>
                <a:latin typeface="Calibri"/>
                <a:ea typeface="Calibri"/>
                <a:cs typeface="Calibri"/>
                <a:sym typeface="Calibri"/>
              </a:rPr>
              <a:t>o</a:t>
            </a:r>
            <a:r>
              <a:rPr i="1" lang="en" sz="1700">
                <a:solidFill>
                  <a:srgbClr val="0000FF"/>
                </a:solidFill>
                <a:latin typeface="Calibri"/>
                <a:ea typeface="Calibri"/>
                <a:cs typeface="Calibri"/>
                <a:sym typeface="Calibri"/>
              </a:rPr>
              <a:t>ur curriculum ambition</a:t>
            </a:r>
            <a:endParaRPr i="1" sz="1700">
              <a:solidFill>
                <a:srgbClr val="0000FF"/>
              </a:solidFill>
              <a:latin typeface="Calibri"/>
              <a:ea typeface="Calibri"/>
              <a:cs typeface="Calibri"/>
              <a:sym typeface="Calibri"/>
            </a:endParaRPr>
          </a:p>
          <a:p>
            <a:pPr indent="-336550" lvl="0" marL="914400" rtl="0" algn="l">
              <a:spcBef>
                <a:spcPts val="0"/>
              </a:spcBef>
              <a:spcAft>
                <a:spcPts val="0"/>
              </a:spcAft>
              <a:buClr>
                <a:srgbClr val="0000FF"/>
              </a:buClr>
              <a:buSzPts val="1700"/>
              <a:buFont typeface="Calibri"/>
              <a:buChar char="●"/>
            </a:pPr>
            <a:r>
              <a:rPr i="1" lang="en" sz="1700">
                <a:solidFill>
                  <a:srgbClr val="0000FF"/>
                </a:solidFill>
                <a:latin typeface="Calibri"/>
                <a:ea typeface="Calibri"/>
                <a:cs typeface="Calibri"/>
                <a:sym typeface="Calibri"/>
              </a:rPr>
              <a:t>how the Core Content Framework (CCF) is addressed through our taught programme (which you then compliment with the school based experience, your weekly meetings and the sessions delivered in school)</a:t>
            </a:r>
            <a:endParaRPr i="1" sz="1700">
              <a:solidFill>
                <a:srgbClr val="0000FF"/>
              </a:solidFill>
              <a:latin typeface="Calibri"/>
              <a:ea typeface="Calibri"/>
              <a:cs typeface="Calibri"/>
              <a:sym typeface="Calibri"/>
            </a:endParaRPr>
          </a:p>
          <a:p>
            <a:pPr indent="-336550" lvl="0" marL="914400" rtl="0" algn="l">
              <a:spcBef>
                <a:spcPts val="0"/>
              </a:spcBef>
              <a:spcAft>
                <a:spcPts val="0"/>
              </a:spcAft>
              <a:buClr>
                <a:srgbClr val="0000FF"/>
              </a:buClr>
              <a:buSzPts val="1700"/>
              <a:buFont typeface="Calibri"/>
              <a:buChar char="●"/>
            </a:pPr>
            <a:r>
              <a:rPr i="1" lang="en" sz="1700">
                <a:solidFill>
                  <a:srgbClr val="0000FF"/>
                </a:solidFill>
                <a:latin typeface="Calibri"/>
                <a:ea typeface="Calibri"/>
                <a:cs typeface="Calibri"/>
                <a:sym typeface="Calibri"/>
              </a:rPr>
              <a:t> how we have addressed previous Ofsted targets </a:t>
            </a:r>
            <a:endParaRPr i="1" sz="1700">
              <a:solidFill>
                <a:srgbClr val="0000FF"/>
              </a:solidFill>
              <a:latin typeface="Calibri"/>
              <a:ea typeface="Calibri"/>
              <a:cs typeface="Calibri"/>
              <a:sym typeface="Calibri"/>
            </a:endParaRPr>
          </a:p>
          <a:p>
            <a:pPr indent="-336550" lvl="0" marL="914400" rtl="0" algn="l">
              <a:spcBef>
                <a:spcPts val="0"/>
              </a:spcBef>
              <a:spcAft>
                <a:spcPts val="0"/>
              </a:spcAft>
              <a:buClr>
                <a:srgbClr val="0000FF"/>
              </a:buClr>
              <a:buSzPts val="1700"/>
              <a:buFont typeface="Calibri"/>
              <a:buChar char="●"/>
            </a:pPr>
            <a:r>
              <a:rPr i="1" lang="en" sz="1700">
                <a:solidFill>
                  <a:srgbClr val="0000FF"/>
                </a:solidFill>
                <a:latin typeface="Calibri"/>
                <a:ea typeface="Calibri"/>
                <a:cs typeface="Calibri"/>
                <a:sym typeface="Calibri"/>
              </a:rPr>
              <a:t> some of the questions we are expecting.</a:t>
            </a:r>
            <a:endParaRPr i="1" sz="2400">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1000"/>
                                        <p:tgtEl>
                                          <p:spTgt spid="1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Effect filter="fade" transition="in">
                                      <p:cBhvr>
                                        <p:cTn dur="1000"/>
                                        <p:tgtEl>
                                          <p:spTgt spid="1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animEffect filter="fade" transition="in">
                                      <p:cBhvr>
                                        <p:cTn dur="1000"/>
                                        <p:tgtEl>
                                          <p:spTgt spid="1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animEffect filter="fade" transition="in">
                                      <p:cBhvr>
                                        <p:cTn dur="1000"/>
                                        <p:tgtEl>
                                          <p:spTgt spid="1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4" st="4"/>
                                            </p:txEl>
                                          </p:spTgt>
                                        </p:tgtEl>
                                        <p:attrNameLst>
                                          <p:attrName>style.visibility</p:attrName>
                                        </p:attrNameLst>
                                      </p:cBhvr>
                                      <p:to>
                                        <p:strVal val="visible"/>
                                      </p:to>
                                    </p:set>
                                    <p:animEffect filter="fade" transition="in">
                                      <p:cBhvr>
                                        <p:cTn dur="1000"/>
                                        <p:tgtEl>
                                          <p:spTgt spid="1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5" st="5"/>
                                            </p:txEl>
                                          </p:spTgt>
                                        </p:tgtEl>
                                        <p:attrNameLst>
                                          <p:attrName>style.visibility</p:attrName>
                                        </p:attrNameLst>
                                      </p:cBhvr>
                                      <p:to>
                                        <p:strVal val="visible"/>
                                      </p:to>
                                    </p:set>
                                    <p:animEffect filter="fade" transition="in">
                                      <p:cBhvr>
                                        <p:cTn dur="1000"/>
                                        <p:tgtEl>
                                          <p:spTgt spid="16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6" st="6"/>
                                            </p:txEl>
                                          </p:spTgt>
                                        </p:tgtEl>
                                        <p:attrNameLst>
                                          <p:attrName>style.visibility</p:attrName>
                                        </p:attrNameLst>
                                      </p:cBhvr>
                                      <p:to>
                                        <p:strVal val="visible"/>
                                      </p:to>
                                    </p:set>
                                    <p:animEffect filter="fade" transition="in">
                                      <p:cBhvr>
                                        <p:cTn dur="1000"/>
                                        <p:tgtEl>
                                          <p:spTgt spid="16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b="1" lang="en" sz="3600">
                <a:solidFill>
                  <a:schemeClr val="lt1"/>
                </a:solidFill>
                <a:latin typeface="Calibri"/>
                <a:ea typeface="Calibri"/>
                <a:cs typeface="Calibri"/>
                <a:sym typeface="Calibri"/>
              </a:rPr>
              <a:t>Core Content Framework (CCF)</a:t>
            </a:r>
            <a:endParaRPr b="1" sz="4500">
              <a:solidFill>
                <a:srgbClr val="FFFFFF"/>
              </a:solidFill>
              <a:latin typeface="Calibri"/>
              <a:ea typeface="Calibri"/>
              <a:cs typeface="Calibri"/>
              <a:sym typeface="Calibri"/>
            </a:endParaRPr>
          </a:p>
        </p:txBody>
      </p:sp>
      <p:sp>
        <p:nvSpPr>
          <p:cNvPr id="174" name="Google Shape;17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55600" lvl="0" marL="457200" rtl="0" algn="l">
              <a:spcBef>
                <a:spcPts val="0"/>
              </a:spcBef>
              <a:spcAft>
                <a:spcPts val="0"/>
              </a:spcAft>
              <a:buClr>
                <a:srgbClr val="000000"/>
              </a:buClr>
              <a:buSzPts val="2000"/>
              <a:buFont typeface="Calibri"/>
              <a:buChar char="●"/>
            </a:pPr>
            <a:r>
              <a:rPr lang="en" sz="2450">
                <a:solidFill>
                  <a:srgbClr val="000000"/>
                </a:solidFill>
                <a:latin typeface="Calibri"/>
                <a:ea typeface="Calibri"/>
                <a:cs typeface="Calibri"/>
                <a:sym typeface="Calibri"/>
              </a:rPr>
              <a:t>T</a:t>
            </a:r>
            <a:r>
              <a:rPr lang="en" sz="2250">
                <a:solidFill>
                  <a:srgbClr val="000000"/>
                </a:solidFill>
                <a:latin typeface="Calibri"/>
                <a:ea typeface="Calibri"/>
                <a:cs typeface="Calibri"/>
                <a:sym typeface="Calibri"/>
              </a:rPr>
              <a:t>he CCF represents ‘the minimum entitlement’ of the teacher training year. </a:t>
            </a:r>
            <a:endParaRPr sz="2250">
              <a:solidFill>
                <a:srgbClr val="000000"/>
              </a:solidFill>
              <a:latin typeface="Calibri"/>
              <a:ea typeface="Calibri"/>
              <a:cs typeface="Calibri"/>
              <a:sym typeface="Calibri"/>
            </a:endParaRPr>
          </a:p>
          <a:p>
            <a:pPr indent="-371475" lvl="0" marL="457200" rtl="0" algn="l">
              <a:spcBef>
                <a:spcPts val="0"/>
              </a:spcBef>
              <a:spcAft>
                <a:spcPts val="0"/>
              </a:spcAft>
              <a:buSzPts val="2250"/>
              <a:buFont typeface="Calibri"/>
              <a:buChar char="●"/>
            </a:pPr>
            <a:r>
              <a:rPr lang="en" sz="2250" u="sng">
                <a:solidFill>
                  <a:srgbClr val="1155CC"/>
                </a:solidFill>
                <a:latin typeface="Calibri"/>
                <a:ea typeface="Calibri"/>
                <a:cs typeface="Calibri"/>
                <a:sym typeface="Calibri"/>
                <a:hlinkClick r:id="rId3">
                  <a:extLst>
                    <a:ext uri="{A12FA001-AC4F-418D-AE19-62706E023703}">
                      <ahyp:hlinkClr val="tx"/>
                    </a:ext>
                  </a:extLst>
                </a:hlinkClick>
              </a:rPr>
              <a:t>Here is a link to the full CCF from the DfE</a:t>
            </a:r>
            <a:r>
              <a:rPr lang="en" sz="2250">
                <a:solidFill>
                  <a:srgbClr val="000000"/>
                </a:solidFill>
                <a:latin typeface="Calibri"/>
                <a:ea typeface="Calibri"/>
                <a:cs typeface="Calibri"/>
                <a:sym typeface="Calibri"/>
              </a:rPr>
              <a:t> (pages 8-30 most relevant for mentors)</a:t>
            </a:r>
            <a:endParaRPr sz="2250">
              <a:solidFill>
                <a:srgbClr val="000000"/>
              </a:solidFill>
              <a:latin typeface="Calibri"/>
              <a:ea typeface="Calibri"/>
              <a:cs typeface="Calibri"/>
              <a:sym typeface="Calibri"/>
            </a:endParaRPr>
          </a:p>
          <a:p>
            <a:pPr indent="-371475" lvl="0" marL="457200" rtl="0" algn="l">
              <a:spcBef>
                <a:spcPts val="0"/>
              </a:spcBef>
              <a:spcAft>
                <a:spcPts val="0"/>
              </a:spcAft>
              <a:buClr>
                <a:srgbClr val="000000"/>
              </a:buClr>
              <a:buSzPts val="2250"/>
              <a:buFont typeface="Calibri"/>
              <a:buChar char="●"/>
            </a:pPr>
            <a:r>
              <a:rPr lang="en" sz="2250">
                <a:solidFill>
                  <a:srgbClr val="000000"/>
                </a:solidFill>
                <a:latin typeface="Calibri"/>
                <a:ea typeface="Calibri"/>
                <a:cs typeface="Calibri"/>
                <a:sym typeface="Calibri"/>
              </a:rPr>
              <a:t>I am confident that the very vast majority of this entitlement is met through a blend of </a:t>
            </a:r>
            <a:r>
              <a:rPr lang="en" sz="2250">
                <a:solidFill>
                  <a:srgbClr val="000000"/>
                </a:solidFill>
                <a:latin typeface="Calibri"/>
                <a:ea typeface="Calibri"/>
                <a:cs typeface="Calibri"/>
                <a:sym typeface="Calibri"/>
              </a:rPr>
              <a:t>experience</a:t>
            </a:r>
            <a:r>
              <a:rPr lang="en" sz="2250">
                <a:solidFill>
                  <a:srgbClr val="000000"/>
                </a:solidFill>
                <a:latin typeface="Calibri"/>
                <a:ea typeface="Calibri"/>
                <a:cs typeface="Calibri"/>
                <a:sym typeface="Calibri"/>
              </a:rPr>
              <a:t> from both </a:t>
            </a:r>
            <a:r>
              <a:rPr lang="en" sz="2250">
                <a:solidFill>
                  <a:srgbClr val="000000"/>
                </a:solidFill>
                <a:latin typeface="Calibri"/>
                <a:ea typeface="Calibri"/>
                <a:cs typeface="Calibri"/>
                <a:sym typeface="Calibri"/>
              </a:rPr>
              <a:t>university</a:t>
            </a:r>
            <a:r>
              <a:rPr lang="en" sz="2250">
                <a:solidFill>
                  <a:srgbClr val="000000"/>
                </a:solidFill>
                <a:latin typeface="Calibri"/>
                <a:ea typeface="Calibri"/>
                <a:cs typeface="Calibri"/>
                <a:sym typeface="Calibri"/>
              </a:rPr>
              <a:t> and in school, but it would be useful if mentors could familiarise themselves with this entitlement. </a:t>
            </a:r>
            <a:endParaRPr sz="2250">
              <a:solidFill>
                <a:srgbClr val="000000"/>
              </a:solidFill>
              <a:latin typeface="Calibri"/>
              <a:ea typeface="Calibri"/>
              <a:cs typeface="Calibri"/>
              <a:sym typeface="Calibri"/>
            </a:endParaRPr>
          </a:p>
          <a:p>
            <a:pPr indent="0" lvl="0" marL="457200" rtl="0" algn="l">
              <a:spcBef>
                <a:spcPts val="0"/>
              </a:spcBef>
              <a:spcAft>
                <a:spcPts val="0"/>
              </a:spcAft>
              <a:buNone/>
            </a:pPr>
            <a:r>
              <a:t/>
            </a:r>
            <a:endParaRPr sz="26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1000"/>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1000"/>
                                        <p:tgtEl>
                                          <p:spTgt spid="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Effect filter="fade" transition="in">
                                      <p:cBhvr>
                                        <p:cTn dur="1000"/>
                                        <p:tgtEl>
                                          <p:spTgt spid="1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animEffect filter="fade" transition="in">
                                      <p:cBhvr>
                                        <p:cTn dur="1000"/>
                                        <p:tgtEl>
                                          <p:spTgt spid="17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311700" y="181200"/>
            <a:ext cx="8520600" cy="971400"/>
          </a:xfrm>
          <a:prstGeom prst="rect">
            <a:avLst/>
          </a:prstGeom>
          <a:solidFill>
            <a:srgbClr val="000000"/>
          </a:solidFill>
        </p:spPr>
        <p:txBody>
          <a:bodyPr anchorCtr="0" anchor="t" bIns="91425" lIns="91425" spcFirstLastPara="1" rIns="91425" wrap="square" tIns="91425">
            <a:noAutofit/>
          </a:bodyPr>
          <a:lstStyle/>
          <a:p>
            <a:pPr indent="0" lvl="0" marL="0" rtl="0" algn="ctr">
              <a:lnSpc>
                <a:spcPct val="100000"/>
              </a:lnSpc>
              <a:spcBef>
                <a:spcPts val="0"/>
              </a:spcBef>
              <a:spcAft>
                <a:spcPts val="1200"/>
              </a:spcAft>
              <a:buNone/>
            </a:pPr>
            <a:r>
              <a:rPr b="1" lang="en" sz="3000">
                <a:solidFill>
                  <a:schemeClr val="lt1"/>
                </a:solidFill>
                <a:latin typeface="Calibri"/>
                <a:ea typeface="Calibri"/>
                <a:cs typeface="Calibri"/>
                <a:sym typeface="Calibri"/>
              </a:rPr>
              <a:t>Reflecting on the past year</a:t>
            </a:r>
            <a:r>
              <a:rPr b="1" lang="en" sz="2600">
                <a:solidFill>
                  <a:schemeClr val="lt1"/>
                </a:solidFill>
                <a:latin typeface="Calibri"/>
                <a:ea typeface="Calibri"/>
                <a:cs typeface="Calibri"/>
                <a:sym typeface="Calibri"/>
              </a:rPr>
              <a:t>   </a:t>
            </a:r>
            <a:r>
              <a:rPr b="1" lang="en" sz="2300">
                <a:solidFill>
                  <a:schemeClr val="lt1"/>
                </a:solidFill>
                <a:latin typeface="Calibri"/>
                <a:ea typeface="Calibri"/>
                <a:cs typeface="Calibri"/>
                <a:sym typeface="Calibri"/>
              </a:rPr>
              <a:t>                                                                   </a:t>
            </a:r>
            <a:r>
              <a:rPr i="1" lang="en" sz="2300">
                <a:solidFill>
                  <a:schemeClr val="lt1"/>
                </a:solidFill>
                <a:latin typeface="Calibri"/>
                <a:ea typeface="Calibri"/>
                <a:cs typeface="Calibri"/>
                <a:sym typeface="Calibri"/>
              </a:rPr>
              <a:t>What has worke</a:t>
            </a:r>
            <a:r>
              <a:rPr i="1" lang="en" sz="2400">
                <a:solidFill>
                  <a:schemeClr val="lt1"/>
                </a:solidFill>
                <a:latin typeface="Calibri"/>
                <a:ea typeface="Calibri"/>
                <a:cs typeface="Calibri"/>
                <a:sym typeface="Calibri"/>
              </a:rPr>
              <a:t>d </a:t>
            </a:r>
            <a:r>
              <a:rPr i="1" lang="en" sz="2400">
                <a:solidFill>
                  <a:schemeClr val="lt1"/>
                </a:solidFill>
                <a:latin typeface="Calibri"/>
                <a:ea typeface="Calibri"/>
                <a:cs typeface="Calibri"/>
                <a:sym typeface="Calibri"/>
              </a:rPr>
              <a:t>well</a:t>
            </a:r>
            <a:r>
              <a:rPr i="1" lang="en" sz="2400">
                <a:solidFill>
                  <a:schemeClr val="lt1"/>
                </a:solidFill>
                <a:latin typeface="Calibri"/>
                <a:ea typeface="Calibri"/>
                <a:cs typeface="Calibri"/>
                <a:sym typeface="Calibri"/>
              </a:rPr>
              <a:t> and what can we do </a:t>
            </a:r>
            <a:r>
              <a:rPr i="1" lang="en" sz="2400">
                <a:solidFill>
                  <a:schemeClr val="lt1"/>
                </a:solidFill>
                <a:latin typeface="Calibri"/>
                <a:ea typeface="Calibri"/>
                <a:cs typeface="Calibri"/>
                <a:sym typeface="Calibri"/>
              </a:rPr>
              <a:t>differently</a:t>
            </a:r>
            <a:r>
              <a:rPr i="1" lang="en" sz="2400">
                <a:solidFill>
                  <a:schemeClr val="lt1"/>
                </a:solidFill>
                <a:latin typeface="Calibri"/>
                <a:ea typeface="Calibri"/>
                <a:cs typeface="Calibri"/>
                <a:sym typeface="Calibri"/>
              </a:rPr>
              <a:t>?</a:t>
            </a:r>
            <a:endParaRPr i="1" sz="2400">
              <a:solidFill>
                <a:schemeClr val="lt1"/>
              </a:solidFill>
              <a:latin typeface="Calibri"/>
              <a:ea typeface="Calibri"/>
              <a:cs typeface="Calibri"/>
              <a:sym typeface="Calibri"/>
            </a:endParaRPr>
          </a:p>
        </p:txBody>
      </p:sp>
      <p:sp>
        <p:nvSpPr>
          <p:cNvPr id="180" name="Google Shape;180;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accent1"/>
              </a:buClr>
              <a:buSzPts val="2200"/>
              <a:buFont typeface="Calibri"/>
              <a:buChar char="●"/>
            </a:pPr>
            <a:r>
              <a:rPr lang="en" sz="2200">
                <a:solidFill>
                  <a:schemeClr val="accent1"/>
                </a:solidFill>
                <a:latin typeface="Calibri"/>
                <a:ea typeface="Calibri"/>
                <a:cs typeface="Calibri"/>
                <a:sym typeface="Calibri"/>
              </a:rPr>
              <a:t>Mentor updates - frequency?</a:t>
            </a:r>
            <a:endParaRPr sz="2200">
              <a:solidFill>
                <a:schemeClr val="accent1"/>
              </a:solidFill>
              <a:latin typeface="Calibri"/>
              <a:ea typeface="Calibri"/>
              <a:cs typeface="Calibri"/>
              <a:sym typeface="Calibri"/>
            </a:endParaRPr>
          </a:p>
          <a:p>
            <a:pPr indent="-368300" lvl="0" marL="457200" rtl="0" algn="l">
              <a:spcBef>
                <a:spcPts val="0"/>
              </a:spcBef>
              <a:spcAft>
                <a:spcPts val="0"/>
              </a:spcAft>
              <a:buClr>
                <a:schemeClr val="accent1"/>
              </a:buClr>
              <a:buSzPts val="2200"/>
              <a:buFont typeface="Calibri"/>
              <a:buChar char="●"/>
            </a:pPr>
            <a:r>
              <a:rPr lang="en" sz="2200">
                <a:solidFill>
                  <a:schemeClr val="accent1"/>
                </a:solidFill>
                <a:latin typeface="Calibri"/>
                <a:ea typeface="Calibri"/>
                <a:cs typeface="Calibri"/>
                <a:sym typeface="Calibri"/>
              </a:rPr>
              <a:t>Mentor updates - content?</a:t>
            </a:r>
            <a:endParaRPr sz="2200">
              <a:solidFill>
                <a:schemeClr val="accent1"/>
              </a:solidFill>
              <a:latin typeface="Calibri"/>
              <a:ea typeface="Calibri"/>
              <a:cs typeface="Calibri"/>
              <a:sym typeface="Calibri"/>
            </a:endParaRPr>
          </a:p>
          <a:p>
            <a:pPr indent="-368300" lvl="0" marL="457200" rtl="0" algn="l">
              <a:spcBef>
                <a:spcPts val="0"/>
              </a:spcBef>
              <a:spcAft>
                <a:spcPts val="0"/>
              </a:spcAft>
              <a:buClr>
                <a:schemeClr val="accent1"/>
              </a:buClr>
              <a:buSzPts val="2200"/>
              <a:buFont typeface="Calibri"/>
              <a:buChar char="●"/>
            </a:pPr>
            <a:r>
              <a:rPr lang="en" sz="2200">
                <a:solidFill>
                  <a:schemeClr val="accent1"/>
                </a:solidFill>
                <a:latin typeface="Calibri"/>
                <a:ea typeface="Calibri"/>
                <a:cs typeface="Calibri"/>
                <a:sym typeface="Calibri"/>
              </a:rPr>
              <a:t>Mentor optional drop ins?</a:t>
            </a:r>
            <a:endParaRPr sz="2200">
              <a:solidFill>
                <a:schemeClr val="accent1"/>
              </a:solidFill>
              <a:latin typeface="Calibri"/>
              <a:ea typeface="Calibri"/>
              <a:cs typeface="Calibri"/>
              <a:sym typeface="Calibri"/>
            </a:endParaRPr>
          </a:p>
          <a:p>
            <a:pPr indent="-368300" lvl="0" marL="457200" rtl="0" algn="l">
              <a:spcBef>
                <a:spcPts val="0"/>
              </a:spcBef>
              <a:spcAft>
                <a:spcPts val="0"/>
              </a:spcAft>
              <a:buClr>
                <a:schemeClr val="accent1"/>
              </a:buClr>
              <a:buSzPts val="2200"/>
              <a:buFont typeface="Calibri"/>
              <a:buChar char="●"/>
            </a:pPr>
            <a:r>
              <a:rPr lang="en" sz="2200">
                <a:solidFill>
                  <a:schemeClr val="accent1"/>
                </a:solidFill>
                <a:latin typeface="Calibri"/>
                <a:ea typeface="Calibri"/>
                <a:cs typeface="Calibri"/>
                <a:sym typeface="Calibri"/>
              </a:rPr>
              <a:t>Structuring trainee observations - link with </a:t>
            </a:r>
            <a:r>
              <a:rPr lang="en" sz="2200">
                <a:solidFill>
                  <a:schemeClr val="accent1"/>
                </a:solidFill>
                <a:latin typeface="Calibri"/>
                <a:ea typeface="Calibri"/>
                <a:cs typeface="Calibri"/>
                <a:sym typeface="Calibri"/>
              </a:rPr>
              <a:t>assignment</a:t>
            </a:r>
            <a:r>
              <a:rPr lang="en" sz="2200">
                <a:solidFill>
                  <a:schemeClr val="accent1"/>
                </a:solidFill>
                <a:latin typeface="Calibri"/>
                <a:ea typeface="Calibri"/>
                <a:cs typeface="Calibri"/>
                <a:sym typeface="Calibri"/>
              </a:rPr>
              <a:t> 1?</a:t>
            </a:r>
            <a:endParaRPr sz="2200">
              <a:solidFill>
                <a:schemeClr val="accent1"/>
              </a:solidFill>
              <a:latin typeface="Calibri"/>
              <a:ea typeface="Calibri"/>
              <a:cs typeface="Calibri"/>
              <a:sym typeface="Calibri"/>
            </a:endParaRPr>
          </a:p>
          <a:p>
            <a:pPr indent="-368300" lvl="0" marL="457200" rtl="0" algn="l">
              <a:spcBef>
                <a:spcPts val="0"/>
              </a:spcBef>
              <a:spcAft>
                <a:spcPts val="0"/>
              </a:spcAft>
              <a:buClr>
                <a:schemeClr val="accent1"/>
              </a:buClr>
              <a:buSzPts val="2200"/>
              <a:buFont typeface="Calibri"/>
              <a:buChar char="●"/>
            </a:pPr>
            <a:r>
              <a:rPr lang="en" sz="2200">
                <a:solidFill>
                  <a:schemeClr val="accent1"/>
                </a:solidFill>
                <a:latin typeface="Calibri"/>
                <a:ea typeface="Calibri"/>
                <a:cs typeface="Calibri"/>
                <a:sym typeface="Calibri"/>
              </a:rPr>
              <a:t>Understanding of the CCF - how can we strengthen this?</a:t>
            </a:r>
            <a:endParaRPr sz="2200">
              <a:solidFill>
                <a:schemeClr val="accent1"/>
              </a:solidFill>
              <a:latin typeface="Calibri"/>
              <a:ea typeface="Calibri"/>
              <a:cs typeface="Calibri"/>
              <a:sym typeface="Calibri"/>
            </a:endParaRPr>
          </a:p>
          <a:p>
            <a:pPr indent="-368300" lvl="0" marL="457200" rtl="0" algn="l">
              <a:spcBef>
                <a:spcPts val="0"/>
              </a:spcBef>
              <a:spcAft>
                <a:spcPts val="0"/>
              </a:spcAft>
              <a:buClr>
                <a:schemeClr val="accent1"/>
              </a:buClr>
              <a:buSzPts val="2200"/>
              <a:buFont typeface="Calibri"/>
              <a:buChar char="●"/>
            </a:pPr>
            <a:r>
              <a:rPr lang="en" sz="2200">
                <a:solidFill>
                  <a:schemeClr val="accent1"/>
                </a:solidFill>
                <a:latin typeface="Calibri"/>
                <a:ea typeface="Calibri"/>
                <a:cs typeface="Calibri"/>
                <a:sym typeface="Calibri"/>
              </a:rPr>
              <a:t>What else would you as mentors find helpful?</a:t>
            </a:r>
            <a:endParaRPr sz="2200">
              <a:solidFill>
                <a:schemeClr val="accent1"/>
              </a:solidFill>
              <a:latin typeface="Calibri"/>
              <a:ea typeface="Calibri"/>
              <a:cs typeface="Calibri"/>
              <a:sym typeface="Calibri"/>
            </a:endParaRPr>
          </a:p>
          <a:p>
            <a:pPr indent="0" lvl="0" marL="457200" rtl="0" algn="l">
              <a:spcBef>
                <a:spcPts val="0"/>
              </a:spcBef>
              <a:spcAft>
                <a:spcPts val="0"/>
              </a:spcAft>
              <a:buNone/>
            </a:pPr>
            <a:r>
              <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1000"/>
                                        <p:tgtEl>
                                          <p:spTgt spid="1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Effect filter="fade" transition="in">
                                      <p:cBhvr>
                                        <p:cTn dur="1000"/>
                                        <p:tgtEl>
                                          <p:spTgt spid="1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Effect filter="fade" transition="in">
                                      <p:cBhvr>
                                        <p:cTn dur="1000"/>
                                        <p:tgtEl>
                                          <p:spTgt spid="1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animEffect filter="fade" transition="in">
                                      <p:cBhvr>
                                        <p:cTn dur="1000"/>
                                        <p:tgtEl>
                                          <p:spTgt spid="1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4" st="4"/>
                                            </p:txEl>
                                          </p:spTgt>
                                        </p:tgtEl>
                                        <p:attrNameLst>
                                          <p:attrName>style.visibility</p:attrName>
                                        </p:attrNameLst>
                                      </p:cBhvr>
                                      <p:to>
                                        <p:strVal val="visible"/>
                                      </p:to>
                                    </p:set>
                                    <p:animEffect filter="fade" transition="in">
                                      <p:cBhvr>
                                        <p:cTn dur="1000"/>
                                        <p:tgtEl>
                                          <p:spTgt spid="18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5" st="5"/>
                                            </p:txEl>
                                          </p:spTgt>
                                        </p:tgtEl>
                                        <p:attrNameLst>
                                          <p:attrName>style.visibility</p:attrName>
                                        </p:attrNameLst>
                                      </p:cBhvr>
                                      <p:to>
                                        <p:strVal val="visible"/>
                                      </p:to>
                                    </p:set>
                                    <p:animEffect filter="fade" transition="in">
                                      <p:cBhvr>
                                        <p:cTn dur="1000"/>
                                        <p:tgtEl>
                                          <p:spTgt spid="18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6" st="6"/>
                                            </p:txEl>
                                          </p:spTgt>
                                        </p:tgtEl>
                                        <p:attrNameLst>
                                          <p:attrName>style.visibility</p:attrName>
                                        </p:attrNameLst>
                                      </p:cBhvr>
                                      <p:to>
                                        <p:strVal val="visible"/>
                                      </p:to>
                                    </p:set>
                                    <p:animEffect filter="fade" transition="in">
                                      <p:cBhvr>
                                        <p:cTn dur="1000"/>
                                        <p:tgtEl>
                                          <p:spTgt spid="18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txBox="1"/>
          <p:nvPr>
            <p:ph type="title"/>
          </p:nvPr>
        </p:nvSpPr>
        <p:spPr>
          <a:xfrm>
            <a:off x="311700" y="181200"/>
            <a:ext cx="8520600" cy="971400"/>
          </a:xfrm>
          <a:prstGeom prst="rect">
            <a:avLst/>
          </a:prstGeom>
          <a:solidFill>
            <a:srgbClr val="000000"/>
          </a:solidFill>
        </p:spPr>
        <p:txBody>
          <a:bodyPr anchorCtr="0" anchor="t" bIns="91425" lIns="91425" spcFirstLastPara="1" rIns="91425" wrap="square" tIns="91425">
            <a:noAutofit/>
          </a:bodyPr>
          <a:lstStyle/>
          <a:p>
            <a:pPr indent="0" lvl="0" marL="0" rtl="0" algn="ctr">
              <a:lnSpc>
                <a:spcPct val="100000"/>
              </a:lnSpc>
              <a:spcBef>
                <a:spcPts val="0"/>
              </a:spcBef>
              <a:spcAft>
                <a:spcPts val="1200"/>
              </a:spcAft>
              <a:buNone/>
            </a:pPr>
            <a:r>
              <a:rPr lang="en" sz="2900">
                <a:solidFill>
                  <a:schemeClr val="lt1"/>
                </a:solidFill>
                <a:latin typeface="Calibri"/>
                <a:ea typeface="Calibri"/>
                <a:cs typeface="Calibri"/>
                <a:sym typeface="Calibri"/>
              </a:rPr>
              <a:t>Reviewing the order of university based                       geography provision</a:t>
            </a:r>
            <a:endParaRPr i="1" sz="3000">
              <a:solidFill>
                <a:schemeClr val="lt1"/>
              </a:solidFill>
              <a:latin typeface="Calibri"/>
              <a:ea typeface="Calibri"/>
              <a:cs typeface="Calibri"/>
              <a:sym typeface="Calibri"/>
            </a:endParaRPr>
          </a:p>
        </p:txBody>
      </p:sp>
      <p:sp>
        <p:nvSpPr>
          <p:cNvPr id="186" name="Google Shape;186;p28"/>
          <p:cNvSpPr txBox="1"/>
          <p:nvPr>
            <p:ph idx="1" type="body"/>
          </p:nvPr>
        </p:nvSpPr>
        <p:spPr>
          <a:xfrm>
            <a:off x="6677300" y="1152475"/>
            <a:ext cx="2154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chemeClr val="accent1"/>
              </a:solidFill>
              <a:latin typeface="Calibri"/>
              <a:ea typeface="Calibri"/>
              <a:cs typeface="Calibri"/>
              <a:sym typeface="Calibri"/>
            </a:endParaRPr>
          </a:p>
          <a:p>
            <a:pPr indent="0" lvl="0" marL="0" rtl="0" algn="l">
              <a:spcBef>
                <a:spcPts val="0"/>
              </a:spcBef>
              <a:spcAft>
                <a:spcPts val="0"/>
              </a:spcAft>
              <a:buNone/>
            </a:pPr>
            <a:r>
              <a:rPr lang="en" sz="2400" u="sng">
                <a:solidFill>
                  <a:schemeClr val="hlink"/>
                </a:solidFill>
                <a:latin typeface="Calibri"/>
                <a:ea typeface="Calibri"/>
                <a:cs typeface="Calibri"/>
                <a:sym typeface="Calibri"/>
                <a:hlinkClick r:id="rId3"/>
              </a:rPr>
              <a:t>Jamboard link</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 sz="2800">
                <a:latin typeface="Calibri"/>
                <a:ea typeface="Calibri"/>
                <a:cs typeface="Calibri"/>
                <a:sym typeface="Calibri"/>
              </a:rPr>
              <a:t>Is there anything that I am missing?</a:t>
            </a:r>
            <a:endParaRPr sz="2800">
              <a:latin typeface="Calibri"/>
              <a:ea typeface="Calibri"/>
              <a:cs typeface="Calibri"/>
              <a:sym typeface="Calibri"/>
            </a:endParaRPr>
          </a:p>
        </p:txBody>
      </p:sp>
      <p:pic>
        <p:nvPicPr>
          <p:cNvPr id="187" name="Google Shape;187;p28"/>
          <p:cNvPicPr preferRelativeResize="0"/>
          <p:nvPr/>
        </p:nvPicPr>
        <p:blipFill rotWithShape="1">
          <a:blip r:embed="rId4">
            <a:alphaModFix/>
          </a:blip>
          <a:srcRect b="5791" l="23572" r="18876" t="38305"/>
          <a:stretch/>
        </p:blipFill>
        <p:spPr>
          <a:xfrm>
            <a:off x="608250" y="1395500"/>
            <a:ext cx="5807971" cy="3173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1000"/>
                                        <p:tgtEl>
                                          <p:spTgt spid="1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Effect filter="fade" transition="in">
                                      <p:cBhvr>
                                        <p:cTn dur="1000"/>
                                        <p:tgtEl>
                                          <p:spTgt spid="1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Effect filter="fade" transition="in">
                                      <p:cBhvr>
                                        <p:cTn dur="1000"/>
                                        <p:tgtEl>
                                          <p:spTgt spid="1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Effect filter="fade" transition="in">
                                      <p:cBhvr>
                                        <p:cTn dur="1000"/>
                                        <p:tgtEl>
                                          <p:spTgt spid="18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sz="3200">
                <a:solidFill>
                  <a:srgbClr val="FFFFFF"/>
                </a:solidFill>
              </a:rPr>
              <a:t>Any Other Business?</a:t>
            </a:r>
            <a:endParaRPr b="1" sz="3200">
              <a:solidFill>
                <a:srgbClr val="FFFFFF"/>
              </a:solidFill>
            </a:endParaRPr>
          </a:p>
        </p:txBody>
      </p:sp>
      <p:sp>
        <p:nvSpPr>
          <p:cNvPr id="193" name="Google Shape;193;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9" name="Google Shape;199;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0" name="Google Shape;200;p30"/>
          <p:cNvPicPr preferRelativeResize="0"/>
          <p:nvPr/>
        </p:nvPicPr>
        <p:blipFill>
          <a:blip r:embed="rId3">
            <a:alphaModFix/>
          </a:blip>
          <a:stretch>
            <a:fillRect/>
          </a:stretch>
        </p:blipFill>
        <p:spPr>
          <a:xfrm>
            <a:off x="0" y="0"/>
            <a:ext cx="9144003"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620">
                <a:solidFill>
                  <a:srgbClr val="FFFFFF"/>
                </a:solidFill>
                <a:latin typeface="Calibri"/>
                <a:ea typeface="Calibri"/>
                <a:cs typeface="Calibri"/>
                <a:sym typeface="Calibri"/>
              </a:rPr>
              <a:t>Quick update on 20-21 cohort</a:t>
            </a:r>
            <a:endParaRPr b="1" sz="3620">
              <a:solidFill>
                <a:srgbClr val="FFFFFF"/>
              </a:solidFill>
              <a:latin typeface="Calibri"/>
              <a:ea typeface="Calibri"/>
              <a:cs typeface="Calibri"/>
              <a:sym typeface="Calibri"/>
            </a:endParaRPr>
          </a:p>
        </p:txBody>
      </p:sp>
      <p:sp>
        <p:nvSpPr>
          <p:cNvPr id="68" name="Google Shape;68;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10 trainees from the 2020-21 geography cohort have passed their PGCE and gained QTS</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3 have taken a leave of absence (I am confident 2 will </a:t>
            </a:r>
            <a:r>
              <a:rPr lang="en" sz="2400">
                <a:solidFill>
                  <a:srgbClr val="000000"/>
                </a:solidFill>
                <a:latin typeface="Calibri"/>
                <a:ea typeface="Calibri"/>
                <a:cs typeface="Calibri"/>
                <a:sym typeface="Calibri"/>
              </a:rPr>
              <a:t>return</a:t>
            </a:r>
            <a:r>
              <a:rPr lang="en" sz="2400">
                <a:solidFill>
                  <a:srgbClr val="000000"/>
                </a:solidFill>
                <a:latin typeface="Calibri"/>
                <a:ea typeface="Calibri"/>
                <a:cs typeface="Calibri"/>
                <a:sym typeface="Calibri"/>
              </a:rPr>
              <a:t> in 2021-22)</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1 withdrew </a:t>
            </a:r>
            <a:endParaRPr sz="2400">
              <a:solidFill>
                <a:srgbClr val="000000"/>
              </a:solidFill>
              <a:latin typeface="Calibri"/>
              <a:ea typeface="Calibri"/>
              <a:cs typeface="Calibri"/>
              <a:sym typeface="Calibri"/>
            </a:endParaRPr>
          </a:p>
          <a:p>
            <a:pPr indent="0" lvl="0" marL="457200" rtl="0" algn="l">
              <a:spcBef>
                <a:spcPts val="1200"/>
              </a:spcBef>
              <a:spcAft>
                <a:spcPts val="1200"/>
              </a:spcAft>
              <a:buNone/>
            </a:pPr>
            <a:r>
              <a:t/>
            </a:r>
            <a:endParaRPr sz="24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0" st="0"/>
                                            </p:txEl>
                                          </p:spTgt>
                                        </p:tgtEl>
                                        <p:attrNameLst>
                                          <p:attrName>style.visibility</p:attrName>
                                        </p:attrNameLst>
                                      </p:cBhvr>
                                      <p:to>
                                        <p:strVal val="visible"/>
                                      </p:to>
                                    </p:set>
                                    <p:animEffect filter="fade" transition="in">
                                      <p:cBhvr>
                                        <p:cTn dur="1000"/>
                                        <p:tgtEl>
                                          <p:spTgt spid="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1" st="1"/>
                                            </p:txEl>
                                          </p:spTgt>
                                        </p:tgtEl>
                                        <p:attrNameLst>
                                          <p:attrName>style.visibility</p:attrName>
                                        </p:attrNameLst>
                                      </p:cBhvr>
                                      <p:to>
                                        <p:strVal val="visible"/>
                                      </p:to>
                                    </p:set>
                                    <p:animEffect filter="fade" transition="in">
                                      <p:cBhvr>
                                        <p:cTn dur="1000"/>
                                        <p:tgtEl>
                                          <p:spTgt spid="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2" st="2"/>
                                            </p:txEl>
                                          </p:spTgt>
                                        </p:tgtEl>
                                        <p:attrNameLst>
                                          <p:attrName>style.visibility</p:attrName>
                                        </p:attrNameLst>
                                      </p:cBhvr>
                                      <p:to>
                                        <p:strVal val="visible"/>
                                      </p:to>
                                    </p:set>
                                    <p:animEffect filter="fade" transition="in">
                                      <p:cBhvr>
                                        <p:cTn dur="1000"/>
                                        <p:tgtEl>
                                          <p:spTgt spid="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3" st="3"/>
                                            </p:txEl>
                                          </p:spTgt>
                                        </p:tgtEl>
                                        <p:attrNameLst>
                                          <p:attrName>style.visibility</p:attrName>
                                        </p:attrNameLst>
                                      </p:cBhvr>
                                      <p:to>
                                        <p:strVal val="visible"/>
                                      </p:to>
                                    </p:set>
                                    <p:animEffect filter="fade" transition="in">
                                      <p:cBhvr>
                                        <p:cTn dur="1000"/>
                                        <p:tgtEl>
                                          <p:spTgt spid="6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220">
                <a:solidFill>
                  <a:srgbClr val="FFFFFF"/>
                </a:solidFill>
                <a:latin typeface="Calibri"/>
                <a:ea typeface="Calibri"/>
                <a:cs typeface="Calibri"/>
                <a:sym typeface="Calibri"/>
              </a:rPr>
              <a:t>Key dates for 2021-22 cohort: Autumn </a:t>
            </a:r>
            <a:r>
              <a:rPr b="1" lang="en" sz="3220">
                <a:solidFill>
                  <a:srgbClr val="FFFFFF"/>
                </a:solidFill>
              </a:rPr>
              <a:t>½ Term 1 </a:t>
            </a:r>
            <a:endParaRPr b="1" sz="3220">
              <a:solidFill>
                <a:srgbClr val="FFFFFF"/>
              </a:solidFill>
            </a:endParaRPr>
          </a:p>
        </p:txBody>
      </p:sp>
      <p:sp>
        <p:nvSpPr>
          <p:cNvPr id="74" name="Google Shape;74;p15"/>
          <p:cNvSpPr txBox="1"/>
          <p:nvPr>
            <p:ph idx="1" type="body"/>
          </p:nvPr>
        </p:nvSpPr>
        <p:spPr>
          <a:xfrm>
            <a:off x="311700" y="1152475"/>
            <a:ext cx="8520600" cy="37668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77500" lnSpcReduction="10000"/>
          </a:bodyPr>
          <a:lstStyle/>
          <a:p>
            <a:pPr indent="-354091" lvl="0" marL="457200" rtl="0" algn="l">
              <a:spcBef>
                <a:spcPts val="0"/>
              </a:spcBef>
              <a:spcAft>
                <a:spcPts val="0"/>
              </a:spcAft>
              <a:buClr>
                <a:srgbClr val="000000"/>
              </a:buClr>
              <a:buSzPct val="100000"/>
              <a:buFont typeface="Calibri"/>
              <a:buChar char="●"/>
            </a:pPr>
            <a:r>
              <a:rPr b="1" lang="en" sz="2550">
                <a:solidFill>
                  <a:srgbClr val="000000"/>
                </a:solidFill>
                <a:latin typeface="Calibri"/>
                <a:ea typeface="Calibri"/>
                <a:cs typeface="Calibri"/>
                <a:sym typeface="Calibri"/>
              </a:rPr>
              <a:t>w/b 6th Sept </a:t>
            </a:r>
            <a:r>
              <a:rPr lang="en" sz="2550">
                <a:solidFill>
                  <a:srgbClr val="000000"/>
                </a:solidFill>
                <a:latin typeface="Calibri"/>
                <a:ea typeface="Calibri"/>
                <a:cs typeface="Calibri"/>
                <a:sym typeface="Calibri"/>
              </a:rPr>
              <a:t>- Primary </a:t>
            </a:r>
            <a:r>
              <a:rPr lang="en" sz="2550">
                <a:solidFill>
                  <a:srgbClr val="000000"/>
                </a:solidFill>
                <a:latin typeface="Calibri"/>
                <a:ea typeface="Calibri"/>
                <a:cs typeface="Calibri"/>
                <a:sym typeface="Calibri"/>
              </a:rPr>
              <a:t>placement/ SD induction week</a:t>
            </a:r>
            <a:endParaRPr sz="2550">
              <a:solidFill>
                <a:srgbClr val="000000"/>
              </a:solidFill>
              <a:latin typeface="Calibri"/>
              <a:ea typeface="Calibri"/>
              <a:cs typeface="Calibri"/>
              <a:sym typeface="Calibri"/>
            </a:endParaRPr>
          </a:p>
          <a:p>
            <a:pPr indent="-354091" lvl="0" marL="457200" rtl="0" algn="l">
              <a:spcBef>
                <a:spcPts val="0"/>
              </a:spcBef>
              <a:spcAft>
                <a:spcPts val="0"/>
              </a:spcAft>
              <a:buClr>
                <a:srgbClr val="000000"/>
              </a:buClr>
              <a:buSzPct val="100000"/>
              <a:buFont typeface="Calibri"/>
              <a:buChar char="●"/>
            </a:pPr>
            <a:r>
              <a:rPr b="1" lang="en" sz="2550">
                <a:solidFill>
                  <a:srgbClr val="000000"/>
                </a:solidFill>
                <a:latin typeface="Calibri"/>
                <a:ea typeface="Calibri"/>
                <a:cs typeface="Calibri"/>
                <a:sym typeface="Calibri"/>
              </a:rPr>
              <a:t>w/b 13th Sept</a:t>
            </a:r>
            <a:r>
              <a:rPr lang="en" sz="2550">
                <a:solidFill>
                  <a:srgbClr val="000000"/>
                </a:solidFill>
                <a:latin typeface="Calibri"/>
                <a:ea typeface="Calibri"/>
                <a:cs typeface="Calibri"/>
                <a:sym typeface="Calibri"/>
              </a:rPr>
              <a:t> - Induction week (University)</a:t>
            </a:r>
            <a:endParaRPr sz="2550">
              <a:solidFill>
                <a:srgbClr val="000000"/>
              </a:solidFill>
              <a:latin typeface="Calibri"/>
              <a:ea typeface="Calibri"/>
              <a:cs typeface="Calibri"/>
              <a:sym typeface="Calibri"/>
            </a:endParaRPr>
          </a:p>
          <a:p>
            <a:pPr indent="-354091" lvl="0" marL="457200" rtl="0" algn="l">
              <a:spcBef>
                <a:spcPts val="0"/>
              </a:spcBef>
              <a:spcAft>
                <a:spcPts val="0"/>
              </a:spcAft>
              <a:buClr>
                <a:srgbClr val="000000"/>
              </a:buClr>
              <a:buSzPct val="100000"/>
              <a:buFont typeface="Calibri"/>
              <a:buChar char="●"/>
            </a:pPr>
            <a:r>
              <a:rPr b="1" lang="en" sz="2550">
                <a:solidFill>
                  <a:srgbClr val="000000"/>
                </a:solidFill>
                <a:latin typeface="Calibri"/>
                <a:ea typeface="Calibri"/>
                <a:cs typeface="Calibri"/>
                <a:sym typeface="Calibri"/>
              </a:rPr>
              <a:t>w/b 20th Sept - October half term (w/b 25th Oct) </a:t>
            </a:r>
            <a:r>
              <a:rPr lang="en" sz="2550">
                <a:solidFill>
                  <a:srgbClr val="000000"/>
                </a:solidFill>
                <a:latin typeface="Calibri"/>
                <a:ea typeface="Calibri"/>
                <a:cs typeface="Calibri"/>
                <a:sym typeface="Calibri"/>
              </a:rPr>
              <a:t>- Tues &amp; Thurs trainees in </a:t>
            </a:r>
            <a:r>
              <a:rPr lang="en" sz="2550">
                <a:solidFill>
                  <a:srgbClr val="000000"/>
                </a:solidFill>
                <a:latin typeface="Calibri"/>
                <a:ea typeface="Calibri"/>
                <a:cs typeface="Calibri"/>
                <a:sym typeface="Calibri"/>
              </a:rPr>
              <a:t>placement</a:t>
            </a:r>
            <a:r>
              <a:rPr lang="en" sz="2550">
                <a:solidFill>
                  <a:srgbClr val="000000"/>
                </a:solidFill>
                <a:latin typeface="Calibri"/>
                <a:ea typeface="Calibri"/>
                <a:cs typeface="Calibri"/>
                <a:sym typeface="Calibri"/>
              </a:rPr>
              <a:t> 1 schools</a:t>
            </a:r>
            <a:endParaRPr sz="2550">
              <a:solidFill>
                <a:srgbClr val="000000"/>
              </a:solidFill>
              <a:latin typeface="Calibri"/>
              <a:ea typeface="Calibri"/>
              <a:cs typeface="Calibri"/>
              <a:sym typeface="Calibri"/>
            </a:endParaRPr>
          </a:p>
          <a:p>
            <a:pPr indent="-354091" lvl="0" marL="457200" rtl="0" algn="l">
              <a:spcBef>
                <a:spcPts val="0"/>
              </a:spcBef>
              <a:spcAft>
                <a:spcPts val="0"/>
              </a:spcAft>
              <a:buClr>
                <a:srgbClr val="FF0000"/>
              </a:buClr>
              <a:buSzPct val="100000"/>
              <a:buFont typeface="Calibri"/>
              <a:buChar char="●"/>
            </a:pPr>
            <a:r>
              <a:rPr i="1" lang="en" sz="2550">
                <a:solidFill>
                  <a:srgbClr val="FF0000"/>
                </a:solidFill>
                <a:latin typeface="Calibri"/>
                <a:ea typeface="Calibri"/>
                <a:cs typeface="Calibri"/>
                <a:sym typeface="Calibri"/>
              </a:rPr>
              <a:t>Trainee assignment 1 deadline - </a:t>
            </a:r>
            <a:r>
              <a:rPr b="1" i="1" lang="en" sz="2550">
                <a:solidFill>
                  <a:srgbClr val="FF0000"/>
                </a:solidFill>
                <a:latin typeface="Calibri"/>
                <a:ea typeface="Calibri"/>
                <a:cs typeface="Calibri"/>
                <a:sym typeface="Calibri"/>
              </a:rPr>
              <a:t>Friday 29th October</a:t>
            </a:r>
            <a:endParaRPr b="1" i="1" sz="2550">
              <a:solidFill>
                <a:srgbClr val="FF0000"/>
              </a:solidFill>
              <a:latin typeface="Calibri"/>
              <a:ea typeface="Calibri"/>
              <a:cs typeface="Calibri"/>
              <a:sym typeface="Calibri"/>
            </a:endParaRPr>
          </a:p>
          <a:p>
            <a:pPr indent="0" lvl="0" marL="0" rtl="0" algn="l">
              <a:lnSpc>
                <a:spcPct val="90000"/>
              </a:lnSpc>
              <a:spcBef>
                <a:spcPts val="1200"/>
              </a:spcBef>
              <a:spcAft>
                <a:spcPts val="0"/>
              </a:spcAft>
              <a:buNone/>
            </a:pPr>
            <a:r>
              <a:rPr lang="en" sz="2550">
                <a:solidFill>
                  <a:srgbClr val="0000FF"/>
                </a:solidFill>
                <a:latin typeface="Calibri"/>
                <a:ea typeface="Calibri"/>
                <a:cs typeface="Calibri"/>
                <a:sym typeface="Calibri"/>
              </a:rPr>
              <a:t>Reflecting on some of the professional practice you have considered so far, what do you consider to be effective teaching [of geography] and why?</a:t>
            </a:r>
            <a:endParaRPr sz="2550">
              <a:solidFill>
                <a:srgbClr val="0000FF"/>
              </a:solidFill>
              <a:latin typeface="Calibri"/>
              <a:ea typeface="Calibri"/>
              <a:cs typeface="Calibri"/>
              <a:sym typeface="Calibri"/>
            </a:endParaRPr>
          </a:p>
          <a:p>
            <a:pPr indent="0" lvl="0" marL="457200" rtl="0" algn="l">
              <a:lnSpc>
                <a:spcPct val="90000"/>
              </a:lnSpc>
              <a:spcBef>
                <a:spcPts val="0"/>
              </a:spcBef>
              <a:spcAft>
                <a:spcPts val="0"/>
              </a:spcAft>
              <a:buNone/>
            </a:pPr>
            <a:r>
              <a:t/>
            </a:r>
            <a:endParaRPr sz="2550">
              <a:solidFill>
                <a:schemeClr val="dk1"/>
              </a:solidFill>
              <a:latin typeface="Calibri"/>
              <a:ea typeface="Calibri"/>
              <a:cs typeface="Calibri"/>
              <a:sym typeface="Calibri"/>
            </a:endParaRPr>
          </a:p>
          <a:p>
            <a:pPr indent="-346710" lvl="0" marL="457200" rtl="0" algn="l">
              <a:lnSpc>
                <a:spcPct val="100000"/>
              </a:lnSpc>
              <a:spcBef>
                <a:spcPts val="0"/>
              </a:spcBef>
              <a:spcAft>
                <a:spcPts val="0"/>
              </a:spcAft>
              <a:buClr>
                <a:srgbClr val="0000FF"/>
              </a:buClr>
              <a:buSzPct val="100000"/>
              <a:buFont typeface="Arial"/>
              <a:buChar char="●"/>
            </a:pPr>
            <a:r>
              <a:rPr i="1" lang="en" sz="2400">
                <a:solidFill>
                  <a:srgbClr val="0000FF"/>
                </a:solidFill>
                <a:latin typeface="Calibri"/>
                <a:ea typeface="Calibri"/>
                <a:cs typeface="Calibri"/>
                <a:sym typeface="Calibri"/>
              </a:rPr>
              <a:t>TS1 - Inspiring, motivating and challenging all learners by setting high expectations</a:t>
            </a:r>
            <a:endParaRPr i="1" sz="1400">
              <a:solidFill>
                <a:srgbClr val="0000FF"/>
              </a:solidFill>
              <a:latin typeface="Arial"/>
              <a:ea typeface="Arial"/>
              <a:cs typeface="Arial"/>
              <a:sym typeface="Arial"/>
            </a:endParaRPr>
          </a:p>
          <a:p>
            <a:pPr indent="-346710" lvl="0" marL="457200" rtl="0" algn="l">
              <a:lnSpc>
                <a:spcPct val="100000"/>
              </a:lnSpc>
              <a:spcBef>
                <a:spcPts val="0"/>
              </a:spcBef>
              <a:spcAft>
                <a:spcPts val="0"/>
              </a:spcAft>
              <a:buClr>
                <a:srgbClr val="0000FF"/>
              </a:buClr>
              <a:buSzPct val="100000"/>
              <a:buFont typeface="Arial"/>
              <a:buChar char="●"/>
            </a:pPr>
            <a:r>
              <a:rPr i="1" lang="en" sz="2400">
                <a:solidFill>
                  <a:srgbClr val="0000FF"/>
                </a:solidFill>
                <a:latin typeface="Calibri"/>
                <a:ea typeface="Calibri"/>
                <a:cs typeface="Calibri"/>
                <a:sym typeface="Calibri"/>
              </a:rPr>
              <a:t>TS4 - Teaching well-structured lessons </a:t>
            </a:r>
            <a:endParaRPr i="1" sz="1400">
              <a:solidFill>
                <a:srgbClr val="0000FF"/>
              </a:solidFill>
              <a:latin typeface="Arial"/>
              <a:ea typeface="Arial"/>
              <a:cs typeface="Arial"/>
              <a:sym typeface="Arial"/>
            </a:endParaRPr>
          </a:p>
          <a:p>
            <a:pPr indent="-346710" lvl="0" marL="457200" rtl="0" algn="l">
              <a:lnSpc>
                <a:spcPct val="100000"/>
              </a:lnSpc>
              <a:spcBef>
                <a:spcPts val="0"/>
              </a:spcBef>
              <a:spcAft>
                <a:spcPts val="0"/>
              </a:spcAft>
              <a:buClr>
                <a:srgbClr val="0000FF"/>
              </a:buClr>
              <a:buSzPct val="100000"/>
              <a:buFont typeface="Arial"/>
              <a:buChar char="●"/>
            </a:pPr>
            <a:r>
              <a:rPr i="1" lang="en" sz="2400">
                <a:solidFill>
                  <a:srgbClr val="0000FF"/>
                </a:solidFill>
                <a:latin typeface="Calibri"/>
                <a:ea typeface="Calibri"/>
                <a:cs typeface="Calibri"/>
                <a:sym typeface="Calibri"/>
              </a:rPr>
              <a:t>TS 7 - Ensuring a good and safe learning environment by managing behaviour</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0" st="0"/>
                                            </p:txEl>
                                          </p:spTgt>
                                        </p:tgtEl>
                                        <p:attrNameLst>
                                          <p:attrName>style.visibility</p:attrName>
                                        </p:attrNameLst>
                                      </p:cBhvr>
                                      <p:to>
                                        <p:strVal val="visible"/>
                                      </p:to>
                                    </p:set>
                                    <p:animEffect filter="fade" transition="in">
                                      <p:cBhvr>
                                        <p:cTn dur="1000"/>
                                        <p:tgtEl>
                                          <p:spTgt spid="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1" st="1"/>
                                            </p:txEl>
                                          </p:spTgt>
                                        </p:tgtEl>
                                        <p:attrNameLst>
                                          <p:attrName>style.visibility</p:attrName>
                                        </p:attrNameLst>
                                      </p:cBhvr>
                                      <p:to>
                                        <p:strVal val="visible"/>
                                      </p:to>
                                    </p:set>
                                    <p:animEffect filter="fade" transition="in">
                                      <p:cBhvr>
                                        <p:cTn dur="1000"/>
                                        <p:tgtEl>
                                          <p:spTgt spid="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2" st="2"/>
                                            </p:txEl>
                                          </p:spTgt>
                                        </p:tgtEl>
                                        <p:attrNameLst>
                                          <p:attrName>style.visibility</p:attrName>
                                        </p:attrNameLst>
                                      </p:cBhvr>
                                      <p:to>
                                        <p:strVal val="visible"/>
                                      </p:to>
                                    </p:set>
                                    <p:animEffect filter="fade" transition="in">
                                      <p:cBhvr>
                                        <p:cTn dur="1000"/>
                                        <p:tgtEl>
                                          <p:spTgt spid="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3" st="3"/>
                                            </p:txEl>
                                          </p:spTgt>
                                        </p:tgtEl>
                                        <p:attrNameLst>
                                          <p:attrName>style.visibility</p:attrName>
                                        </p:attrNameLst>
                                      </p:cBhvr>
                                      <p:to>
                                        <p:strVal val="visible"/>
                                      </p:to>
                                    </p:set>
                                    <p:animEffect filter="fade" transition="in">
                                      <p:cBhvr>
                                        <p:cTn dur="1000"/>
                                        <p:tgtEl>
                                          <p:spTgt spid="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4" st="4"/>
                                            </p:txEl>
                                          </p:spTgt>
                                        </p:tgtEl>
                                        <p:attrNameLst>
                                          <p:attrName>style.visibility</p:attrName>
                                        </p:attrNameLst>
                                      </p:cBhvr>
                                      <p:to>
                                        <p:strVal val="visible"/>
                                      </p:to>
                                    </p:set>
                                    <p:animEffect filter="fade" transition="in">
                                      <p:cBhvr>
                                        <p:cTn dur="1000"/>
                                        <p:tgtEl>
                                          <p:spTgt spid="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5" st="5"/>
                                            </p:txEl>
                                          </p:spTgt>
                                        </p:tgtEl>
                                        <p:attrNameLst>
                                          <p:attrName>style.visibility</p:attrName>
                                        </p:attrNameLst>
                                      </p:cBhvr>
                                      <p:to>
                                        <p:strVal val="visible"/>
                                      </p:to>
                                    </p:set>
                                    <p:animEffect filter="fade" transition="in">
                                      <p:cBhvr>
                                        <p:cTn dur="1000"/>
                                        <p:tgtEl>
                                          <p:spTgt spid="7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6" st="6"/>
                                            </p:txEl>
                                          </p:spTgt>
                                        </p:tgtEl>
                                        <p:attrNameLst>
                                          <p:attrName>style.visibility</p:attrName>
                                        </p:attrNameLst>
                                      </p:cBhvr>
                                      <p:to>
                                        <p:strVal val="visible"/>
                                      </p:to>
                                    </p:set>
                                    <p:animEffect filter="fade" transition="in">
                                      <p:cBhvr>
                                        <p:cTn dur="1000"/>
                                        <p:tgtEl>
                                          <p:spTgt spid="7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7" st="7"/>
                                            </p:txEl>
                                          </p:spTgt>
                                        </p:tgtEl>
                                        <p:attrNameLst>
                                          <p:attrName>style.visibility</p:attrName>
                                        </p:attrNameLst>
                                      </p:cBhvr>
                                      <p:to>
                                        <p:strVal val="visible"/>
                                      </p:to>
                                    </p:set>
                                    <p:animEffect filter="fade" transition="in">
                                      <p:cBhvr>
                                        <p:cTn dur="1000"/>
                                        <p:tgtEl>
                                          <p:spTgt spid="7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8" st="8"/>
                                            </p:txEl>
                                          </p:spTgt>
                                        </p:tgtEl>
                                        <p:attrNameLst>
                                          <p:attrName>style.visibility</p:attrName>
                                        </p:attrNameLst>
                                      </p:cBhvr>
                                      <p:to>
                                        <p:strVal val="visible"/>
                                      </p:to>
                                    </p:set>
                                    <p:animEffect filter="fade" transition="in">
                                      <p:cBhvr>
                                        <p:cTn dur="1000"/>
                                        <p:tgtEl>
                                          <p:spTgt spid="7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195975" y="92300"/>
            <a:ext cx="8636400" cy="7902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220">
                <a:solidFill>
                  <a:srgbClr val="FFFFFF"/>
                </a:solidFill>
                <a:latin typeface="Calibri"/>
                <a:ea typeface="Calibri"/>
                <a:cs typeface="Calibri"/>
                <a:sym typeface="Calibri"/>
              </a:rPr>
              <a:t>Key dates for 2021-22 cohort: Autumn </a:t>
            </a:r>
            <a:r>
              <a:rPr b="1" lang="en" sz="3220">
                <a:solidFill>
                  <a:srgbClr val="FFFFFF"/>
                </a:solidFill>
              </a:rPr>
              <a:t>½ Term 1 </a:t>
            </a:r>
            <a:endParaRPr b="1" sz="3220">
              <a:solidFill>
                <a:srgbClr val="FFFFFF"/>
              </a:solidFill>
            </a:endParaRPr>
          </a:p>
        </p:txBody>
      </p:sp>
      <p:graphicFrame>
        <p:nvGraphicFramePr>
          <p:cNvPr id="80" name="Google Shape;80;p16"/>
          <p:cNvGraphicFramePr/>
          <p:nvPr/>
        </p:nvGraphicFramePr>
        <p:xfrm>
          <a:off x="311700" y="960697"/>
          <a:ext cx="3000000" cy="3000000"/>
        </p:xfrm>
        <a:graphic>
          <a:graphicData uri="http://schemas.openxmlformats.org/drawingml/2006/table">
            <a:tbl>
              <a:tblPr>
                <a:noFill/>
                <a:tableStyleId>{A77E8799-8026-4263-95FB-6AF2B4B0A530}</a:tableStyleId>
              </a:tblPr>
              <a:tblGrid>
                <a:gridCol w="1420100"/>
                <a:gridCol w="1420100"/>
                <a:gridCol w="1420100"/>
                <a:gridCol w="1420100"/>
                <a:gridCol w="1420100"/>
                <a:gridCol w="1420100"/>
              </a:tblGrid>
              <a:tr h="400525">
                <a:tc>
                  <a:txBody>
                    <a:bodyPr/>
                    <a:lstStyle/>
                    <a:p>
                      <a:pPr indent="0" lvl="0" marL="0" rtl="0" algn="ctr">
                        <a:spcBef>
                          <a:spcPts val="0"/>
                        </a:spcBef>
                        <a:spcAft>
                          <a:spcPts val="0"/>
                        </a:spcAft>
                        <a:buNone/>
                      </a:pPr>
                      <a:r>
                        <a:rPr b="1" lang="en">
                          <a:latin typeface="Calibri"/>
                          <a:ea typeface="Calibri"/>
                          <a:cs typeface="Calibri"/>
                          <a:sym typeface="Calibri"/>
                        </a:rPr>
                        <a:t>w/b</a:t>
                      </a:r>
                      <a:endParaRPr b="1">
                        <a:latin typeface="Calibri"/>
                        <a:ea typeface="Calibri"/>
                        <a:cs typeface="Calibri"/>
                        <a:sym typeface="Calibri"/>
                      </a:endParaRPr>
                    </a:p>
                  </a:txBody>
                  <a:tcPr marT="91425" marB="91425" marR="91425" marL="91425">
                    <a:solidFill>
                      <a:srgbClr val="D9D9D9"/>
                    </a:solidFill>
                  </a:tcPr>
                </a:tc>
                <a:tc>
                  <a:txBody>
                    <a:bodyPr/>
                    <a:lstStyle/>
                    <a:p>
                      <a:pPr indent="0" lvl="0" marL="0" rtl="0" algn="ctr">
                        <a:spcBef>
                          <a:spcPts val="0"/>
                        </a:spcBef>
                        <a:spcAft>
                          <a:spcPts val="0"/>
                        </a:spcAft>
                        <a:buNone/>
                      </a:pPr>
                      <a:r>
                        <a:rPr b="1" lang="en">
                          <a:latin typeface="Calibri"/>
                          <a:ea typeface="Calibri"/>
                          <a:cs typeface="Calibri"/>
                          <a:sym typeface="Calibri"/>
                        </a:rPr>
                        <a:t>Mon</a:t>
                      </a:r>
                      <a:endParaRPr b="1">
                        <a:latin typeface="Calibri"/>
                        <a:ea typeface="Calibri"/>
                        <a:cs typeface="Calibri"/>
                        <a:sym typeface="Calibri"/>
                      </a:endParaRPr>
                    </a:p>
                  </a:txBody>
                  <a:tcPr marT="91425" marB="91425" marR="91425" marL="91425">
                    <a:solidFill>
                      <a:srgbClr val="D9D9D9"/>
                    </a:solidFill>
                  </a:tcPr>
                </a:tc>
                <a:tc>
                  <a:txBody>
                    <a:bodyPr/>
                    <a:lstStyle/>
                    <a:p>
                      <a:pPr indent="0" lvl="0" marL="0" rtl="0" algn="ctr">
                        <a:spcBef>
                          <a:spcPts val="0"/>
                        </a:spcBef>
                        <a:spcAft>
                          <a:spcPts val="0"/>
                        </a:spcAft>
                        <a:buNone/>
                      </a:pPr>
                      <a:r>
                        <a:rPr b="1" lang="en">
                          <a:latin typeface="Calibri"/>
                          <a:ea typeface="Calibri"/>
                          <a:cs typeface="Calibri"/>
                          <a:sym typeface="Calibri"/>
                        </a:rPr>
                        <a:t>Tue</a:t>
                      </a:r>
                      <a:endParaRPr b="1">
                        <a:latin typeface="Calibri"/>
                        <a:ea typeface="Calibri"/>
                        <a:cs typeface="Calibri"/>
                        <a:sym typeface="Calibri"/>
                      </a:endParaRPr>
                    </a:p>
                  </a:txBody>
                  <a:tcPr marT="91425" marB="91425" marR="91425" marL="91425">
                    <a:solidFill>
                      <a:srgbClr val="D9D9D9"/>
                    </a:solidFill>
                  </a:tcPr>
                </a:tc>
                <a:tc>
                  <a:txBody>
                    <a:bodyPr/>
                    <a:lstStyle/>
                    <a:p>
                      <a:pPr indent="0" lvl="0" marL="0" rtl="0" algn="ctr">
                        <a:spcBef>
                          <a:spcPts val="0"/>
                        </a:spcBef>
                        <a:spcAft>
                          <a:spcPts val="0"/>
                        </a:spcAft>
                        <a:buNone/>
                      </a:pPr>
                      <a:r>
                        <a:rPr b="1" lang="en">
                          <a:latin typeface="Calibri"/>
                          <a:ea typeface="Calibri"/>
                          <a:cs typeface="Calibri"/>
                          <a:sym typeface="Calibri"/>
                        </a:rPr>
                        <a:t>Wed</a:t>
                      </a:r>
                      <a:endParaRPr b="1">
                        <a:latin typeface="Calibri"/>
                        <a:ea typeface="Calibri"/>
                        <a:cs typeface="Calibri"/>
                        <a:sym typeface="Calibri"/>
                      </a:endParaRPr>
                    </a:p>
                  </a:txBody>
                  <a:tcPr marT="91425" marB="91425" marR="91425" marL="91425">
                    <a:solidFill>
                      <a:srgbClr val="D9D9D9"/>
                    </a:solidFill>
                  </a:tcPr>
                </a:tc>
                <a:tc>
                  <a:txBody>
                    <a:bodyPr/>
                    <a:lstStyle/>
                    <a:p>
                      <a:pPr indent="0" lvl="0" marL="0" rtl="0" algn="ctr">
                        <a:spcBef>
                          <a:spcPts val="0"/>
                        </a:spcBef>
                        <a:spcAft>
                          <a:spcPts val="0"/>
                        </a:spcAft>
                        <a:buNone/>
                      </a:pPr>
                      <a:r>
                        <a:rPr b="1" lang="en">
                          <a:latin typeface="Calibri"/>
                          <a:ea typeface="Calibri"/>
                          <a:cs typeface="Calibri"/>
                          <a:sym typeface="Calibri"/>
                        </a:rPr>
                        <a:t>Thur</a:t>
                      </a:r>
                      <a:endParaRPr b="1">
                        <a:latin typeface="Calibri"/>
                        <a:ea typeface="Calibri"/>
                        <a:cs typeface="Calibri"/>
                        <a:sym typeface="Calibri"/>
                      </a:endParaRPr>
                    </a:p>
                  </a:txBody>
                  <a:tcPr marT="91425" marB="91425" marR="91425" marL="91425">
                    <a:solidFill>
                      <a:srgbClr val="D9D9D9"/>
                    </a:solidFill>
                  </a:tcPr>
                </a:tc>
                <a:tc>
                  <a:txBody>
                    <a:bodyPr/>
                    <a:lstStyle/>
                    <a:p>
                      <a:pPr indent="0" lvl="0" marL="0" rtl="0" algn="ctr">
                        <a:spcBef>
                          <a:spcPts val="0"/>
                        </a:spcBef>
                        <a:spcAft>
                          <a:spcPts val="0"/>
                        </a:spcAft>
                        <a:buNone/>
                      </a:pPr>
                      <a:r>
                        <a:rPr b="1" lang="en">
                          <a:latin typeface="Calibri"/>
                          <a:ea typeface="Calibri"/>
                          <a:cs typeface="Calibri"/>
                          <a:sym typeface="Calibri"/>
                        </a:rPr>
                        <a:t>Fri</a:t>
                      </a:r>
                      <a:endParaRPr b="1">
                        <a:latin typeface="Calibri"/>
                        <a:ea typeface="Calibri"/>
                        <a:cs typeface="Calibri"/>
                        <a:sym typeface="Calibri"/>
                      </a:endParaRPr>
                    </a:p>
                  </a:txBody>
                  <a:tcPr marT="91425" marB="91425" marR="91425" marL="91425">
                    <a:solidFill>
                      <a:srgbClr val="D9D9D9"/>
                    </a:solidFill>
                  </a:tcPr>
                </a:tc>
              </a:tr>
              <a:tr h="400525">
                <a:tc>
                  <a:txBody>
                    <a:bodyPr/>
                    <a:lstStyle/>
                    <a:p>
                      <a:pPr indent="0" lvl="0" marL="0" rtl="0" algn="ctr">
                        <a:spcBef>
                          <a:spcPts val="0"/>
                        </a:spcBef>
                        <a:spcAft>
                          <a:spcPts val="0"/>
                        </a:spcAft>
                        <a:buNone/>
                      </a:pPr>
                      <a:r>
                        <a:rPr b="1" lang="en">
                          <a:latin typeface="Calibri"/>
                          <a:ea typeface="Calibri"/>
                          <a:cs typeface="Calibri"/>
                          <a:sym typeface="Calibri"/>
                        </a:rPr>
                        <a:t>6th Sept</a:t>
                      </a:r>
                      <a:endParaRPr b="1">
                        <a:latin typeface="Calibri"/>
                        <a:ea typeface="Calibri"/>
                        <a:cs typeface="Calibri"/>
                        <a:sym typeface="Calibri"/>
                      </a:endParaRPr>
                    </a:p>
                  </a:txBody>
                  <a:tcPr marT="91425" marB="91425" marR="91425" marL="91425" anchor="ctr">
                    <a:solidFill>
                      <a:srgbClr val="D9D9D9"/>
                    </a:solidFill>
                  </a:tcPr>
                </a:tc>
                <a:tc gridSpan="5">
                  <a:txBody>
                    <a:bodyPr/>
                    <a:lstStyle/>
                    <a:p>
                      <a:pPr indent="0" lvl="0" marL="0" rtl="0" algn="ctr">
                        <a:lnSpc>
                          <a:spcPct val="115000"/>
                        </a:lnSpc>
                        <a:spcBef>
                          <a:spcPts val="0"/>
                        </a:spcBef>
                        <a:spcAft>
                          <a:spcPts val="1200"/>
                        </a:spcAft>
                        <a:buNone/>
                      </a:pPr>
                      <a:r>
                        <a:rPr lang="en">
                          <a:latin typeface="Calibri"/>
                          <a:ea typeface="Calibri"/>
                          <a:cs typeface="Calibri"/>
                          <a:sym typeface="Calibri"/>
                        </a:rPr>
                        <a:t>Primary placement/ SD induction week</a:t>
                      </a:r>
                      <a:endParaRPr>
                        <a:latin typeface="Calibri"/>
                        <a:ea typeface="Calibri"/>
                        <a:cs typeface="Calibri"/>
                        <a:sym typeface="Calibri"/>
                      </a:endParaRPr>
                    </a:p>
                  </a:txBody>
                  <a:tcPr marT="91425" marB="91425" marR="91425" marL="91425"/>
                </a:tc>
                <a:tc hMerge="1"/>
                <a:tc hMerge="1"/>
                <a:tc hMerge="1"/>
                <a:tc hMerge="1"/>
              </a:tr>
              <a:tr h="400525">
                <a:tc>
                  <a:txBody>
                    <a:bodyPr/>
                    <a:lstStyle/>
                    <a:p>
                      <a:pPr indent="0" lvl="0" marL="0" rtl="0" algn="ctr">
                        <a:spcBef>
                          <a:spcPts val="0"/>
                        </a:spcBef>
                        <a:spcAft>
                          <a:spcPts val="0"/>
                        </a:spcAft>
                        <a:buNone/>
                      </a:pPr>
                      <a:r>
                        <a:rPr b="1" lang="en">
                          <a:latin typeface="Calibri"/>
                          <a:ea typeface="Calibri"/>
                          <a:cs typeface="Calibri"/>
                          <a:sym typeface="Calibri"/>
                        </a:rPr>
                        <a:t>13th Sept</a:t>
                      </a:r>
                      <a:endParaRPr b="1">
                        <a:latin typeface="Calibri"/>
                        <a:ea typeface="Calibri"/>
                        <a:cs typeface="Calibri"/>
                        <a:sym typeface="Calibri"/>
                      </a:endParaRPr>
                    </a:p>
                  </a:txBody>
                  <a:tcPr marT="91425" marB="91425" marR="91425" marL="91425" anchor="ctr">
                    <a:solidFill>
                      <a:srgbClr val="D9D9D9"/>
                    </a:solidFill>
                  </a:tcPr>
                </a:tc>
                <a:tc gridSpan="5">
                  <a:txBody>
                    <a:bodyPr/>
                    <a:lstStyle/>
                    <a:p>
                      <a:pPr indent="0" lvl="0" marL="0" rtl="0" algn="ctr">
                        <a:lnSpc>
                          <a:spcPct val="115000"/>
                        </a:lnSpc>
                        <a:spcBef>
                          <a:spcPts val="0"/>
                        </a:spcBef>
                        <a:spcAft>
                          <a:spcPts val="1200"/>
                        </a:spcAft>
                        <a:buNone/>
                      </a:pPr>
                      <a:r>
                        <a:rPr lang="en">
                          <a:latin typeface="Calibri"/>
                          <a:ea typeface="Calibri"/>
                          <a:cs typeface="Calibri"/>
                          <a:sym typeface="Calibri"/>
                        </a:rPr>
                        <a:t>Induction week (University)</a:t>
                      </a:r>
                      <a:endParaRPr>
                        <a:latin typeface="Calibri"/>
                        <a:ea typeface="Calibri"/>
                        <a:cs typeface="Calibri"/>
                        <a:sym typeface="Calibri"/>
                      </a:endParaRPr>
                    </a:p>
                  </a:txBody>
                  <a:tcPr marT="91425" marB="91425" marR="91425" marL="91425"/>
                </a:tc>
                <a:tc hMerge="1"/>
                <a:tc hMerge="1"/>
                <a:tc hMerge="1"/>
                <a:tc hMerge="1"/>
              </a:tr>
              <a:tr h="543850">
                <a:tc>
                  <a:txBody>
                    <a:bodyPr/>
                    <a:lstStyle/>
                    <a:p>
                      <a:pPr indent="0" lvl="0" marL="0" rtl="0" algn="ctr">
                        <a:spcBef>
                          <a:spcPts val="0"/>
                        </a:spcBef>
                        <a:spcAft>
                          <a:spcPts val="0"/>
                        </a:spcAft>
                        <a:buNone/>
                      </a:pPr>
                      <a:r>
                        <a:rPr b="1" lang="en">
                          <a:latin typeface="Calibri"/>
                          <a:ea typeface="Calibri"/>
                          <a:cs typeface="Calibri"/>
                          <a:sym typeface="Calibri"/>
                        </a:rPr>
                        <a:t>20th Sept</a:t>
                      </a:r>
                      <a:endParaRPr b="1">
                        <a:latin typeface="Calibri"/>
                        <a:ea typeface="Calibri"/>
                        <a:cs typeface="Calibri"/>
                        <a:sym typeface="Calibri"/>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latin typeface="Calibri"/>
                          <a:ea typeface="Calibri"/>
                          <a:cs typeface="Calibri"/>
                          <a:sym typeface="Calibri"/>
                        </a:rPr>
                        <a:t>University Geog</a:t>
                      </a:r>
                      <a:endParaRPr>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
                          <a:latin typeface="Calibri"/>
                          <a:ea typeface="Calibri"/>
                          <a:cs typeface="Calibri"/>
                          <a:sym typeface="Calibri"/>
                        </a:rPr>
                        <a:t>In school</a:t>
                      </a:r>
                      <a:endParaRPr>
                        <a:latin typeface="Calibri"/>
                        <a:ea typeface="Calibri"/>
                        <a:cs typeface="Calibri"/>
                        <a:sym typeface="Calibri"/>
                      </a:endParaRPr>
                    </a:p>
                  </a:txBody>
                  <a:tcPr marT="91425" marB="91425" marR="91425" marL="91425" anchor="ctr">
                    <a:solidFill>
                      <a:schemeClr val="accent6"/>
                    </a:solidFill>
                  </a:tcPr>
                </a:tc>
                <a:tc>
                  <a:txBody>
                    <a:bodyPr/>
                    <a:lstStyle/>
                    <a:p>
                      <a:pPr indent="0" lvl="0" marL="0" rtl="0" algn="ctr">
                        <a:spcBef>
                          <a:spcPts val="0"/>
                        </a:spcBef>
                        <a:spcAft>
                          <a:spcPts val="0"/>
                        </a:spcAft>
                        <a:buNone/>
                      </a:pPr>
                      <a:r>
                        <a:rPr lang="en">
                          <a:latin typeface="Calibri"/>
                          <a:ea typeface="Calibri"/>
                          <a:cs typeface="Calibri"/>
                          <a:sym typeface="Calibri"/>
                        </a:rPr>
                        <a:t> WSI (whole school issues)</a:t>
                      </a:r>
                      <a:endParaRPr>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
                          <a:latin typeface="Calibri"/>
                          <a:ea typeface="Calibri"/>
                          <a:cs typeface="Calibri"/>
                          <a:sym typeface="Calibri"/>
                        </a:rPr>
                        <a:t>In school</a:t>
                      </a:r>
                      <a:endParaRPr>
                        <a:latin typeface="Calibri"/>
                        <a:ea typeface="Calibri"/>
                        <a:cs typeface="Calibri"/>
                        <a:sym typeface="Calibri"/>
                      </a:endParaRPr>
                    </a:p>
                  </a:txBody>
                  <a:tcPr marT="91425" marB="91425" marR="91425" marL="91425" anchor="ctr">
                    <a:solidFill>
                      <a:schemeClr val="accent6"/>
                    </a:solidFill>
                  </a:tcPr>
                </a:tc>
                <a:tc>
                  <a:txBody>
                    <a:bodyPr/>
                    <a:lstStyle/>
                    <a:p>
                      <a:pPr indent="0" lvl="0" marL="0" rtl="0" algn="ctr">
                        <a:spcBef>
                          <a:spcPts val="0"/>
                        </a:spcBef>
                        <a:spcAft>
                          <a:spcPts val="0"/>
                        </a:spcAft>
                        <a:buNone/>
                      </a:pPr>
                      <a:r>
                        <a:rPr lang="en">
                          <a:latin typeface="Calibri"/>
                          <a:ea typeface="Calibri"/>
                          <a:cs typeface="Calibri"/>
                          <a:sym typeface="Calibri"/>
                        </a:rPr>
                        <a:t>University Geog</a:t>
                      </a:r>
                      <a:endParaRPr>
                        <a:latin typeface="Calibri"/>
                        <a:ea typeface="Calibri"/>
                        <a:cs typeface="Calibri"/>
                        <a:sym typeface="Calibri"/>
                      </a:endParaRPr>
                    </a:p>
                  </a:txBody>
                  <a:tcPr marT="91425" marB="91425" marR="91425" marL="91425" anchor="ctr"/>
                </a:tc>
              </a:tr>
              <a:tr h="400525">
                <a:tc>
                  <a:txBody>
                    <a:bodyPr/>
                    <a:lstStyle/>
                    <a:p>
                      <a:pPr indent="0" lvl="0" marL="0" rtl="0" algn="ctr">
                        <a:spcBef>
                          <a:spcPts val="0"/>
                        </a:spcBef>
                        <a:spcAft>
                          <a:spcPts val="0"/>
                        </a:spcAft>
                        <a:buNone/>
                      </a:pPr>
                      <a:r>
                        <a:rPr b="1" lang="en">
                          <a:latin typeface="Calibri"/>
                          <a:ea typeface="Calibri"/>
                          <a:cs typeface="Calibri"/>
                          <a:sym typeface="Calibri"/>
                        </a:rPr>
                        <a:t>27th Sept</a:t>
                      </a:r>
                      <a:endParaRPr b="1">
                        <a:latin typeface="Calibri"/>
                        <a:ea typeface="Calibri"/>
                        <a:cs typeface="Calibri"/>
                        <a:sym typeface="Calibri"/>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latin typeface="Calibri"/>
                          <a:ea typeface="Calibri"/>
                          <a:cs typeface="Calibri"/>
                          <a:sym typeface="Calibri"/>
                        </a:rPr>
                        <a:t>University Geog</a:t>
                      </a:r>
                      <a:endParaRPr>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a:latin typeface="Calibri"/>
                          <a:ea typeface="Calibri"/>
                          <a:cs typeface="Calibri"/>
                          <a:sym typeface="Calibri"/>
                        </a:rPr>
                        <a:t>In school</a:t>
                      </a:r>
                      <a:endParaRPr>
                        <a:latin typeface="Calibri"/>
                        <a:ea typeface="Calibri"/>
                        <a:cs typeface="Calibri"/>
                        <a:sym typeface="Calibri"/>
                      </a:endParaRPr>
                    </a:p>
                  </a:txBody>
                  <a:tcPr marT="91425" marB="91425" marR="91425" marL="91425">
                    <a:solidFill>
                      <a:schemeClr val="accent6"/>
                    </a:solidFill>
                  </a:tcPr>
                </a:tc>
                <a:tc>
                  <a:txBody>
                    <a:bodyPr/>
                    <a:lstStyle/>
                    <a:p>
                      <a:pPr indent="0" lvl="0" marL="0" rtl="0" algn="ctr">
                        <a:spcBef>
                          <a:spcPts val="0"/>
                        </a:spcBef>
                        <a:spcAft>
                          <a:spcPts val="0"/>
                        </a:spcAft>
                        <a:buNone/>
                      </a:pPr>
                      <a:r>
                        <a:rPr lang="en">
                          <a:latin typeface="Calibri"/>
                          <a:ea typeface="Calibri"/>
                          <a:cs typeface="Calibri"/>
                          <a:sym typeface="Calibri"/>
                        </a:rPr>
                        <a:t> WSI</a:t>
                      </a:r>
                      <a:endParaRPr>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a:latin typeface="Calibri"/>
                          <a:ea typeface="Calibri"/>
                          <a:cs typeface="Calibri"/>
                          <a:sym typeface="Calibri"/>
                        </a:rPr>
                        <a:t>In school</a:t>
                      </a:r>
                      <a:endParaRPr>
                        <a:latin typeface="Calibri"/>
                        <a:ea typeface="Calibri"/>
                        <a:cs typeface="Calibri"/>
                        <a:sym typeface="Calibri"/>
                      </a:endParaRPr>
                    </a:p>
                  </a:txBody>
                  <a:tcPr marT="91425" marB="91425" marR="91425" marL="91425">
                    <a:solidFill>
                      <a:schemeClr val="accent6"/>
                    </a:solidFill>
                  </a:tcPr>
                </a:tc>
                <a:tc>
                  <a:txBody>
                    <a:bodyPr/>
                    <a:lstStyle/>
                    <a:p>
                      <a:pPr indent="0" lvl="0" marL="0" rtl="0" algn="ctr">
                        <a:spcBef>
                          <a:spcPts val="0"/>
                        </a:spcBef>
                        <a:spcAft>
                          <a:spcPts val="0"/>
                        </a:spcAft>
                        <a:buNone/>
                      </a:pPr>
                      <a:r>
                        <a:rPr lang="en">
                          <a:latin typeface="Calibri"/>
                          <a:ea typeface="Calibri"/>
                          <a:cs typeface="Calibri"/>
                          <a:sym typeface="Calibri"/>
                        </a:rPr>
                        <a:t>University Geog</a:t>
                      </a:r>
                      <a:endParaRPr>
                        <a:latin typeface="Calibri"/>
                        <a:ea typeface="Calibri"/>
                        <a:cs typeface="Calibri"/>
                        <a:sym typeface="Calibri"/>
                      </a:endParaRPr>
                    </a:p>
                  </a:txBody>
                  <a:tcPr marT="91425" marB="91425" marR="91425" marL="91425"/>
                </a:tc>
              </a:tr>
              <a:tr h="400525">
                <a:tc>
                  <a:txBody>
                    <a:bodyPr/>
                    <a:lstStyle/>
                    <a:p>
                      <a:pPr indent="0" lvl="0" marL="0" rtl="0" algn="ctr">
                        <a:spcBef>
                          <a:spcPts val="0"/>
                        </a:spcBef>
                        <a:spcAft>
                          <a:spcPts val="0"/>
                        </a:spcAft>
                        <a:buNone/>
                      </a:pPr>
                      <a:r>
                        <a:rPr b="1" lang="en">
                          <a:latin typeface="Calibri"/>
                          <a:ea typeface="Calibri"/>
                          <a:cs typeface="Calibri"/>
                          <a:sym typeface="Calibri"/>
                        </a:rPr>
                        <a:t>4th Oct</a:t>
                      </a:r>
                      <a:endParaRPr b="1">
                        <a:latin typeface="Calibri"/>
                        <a:ea typeface="Calibri"/>
                        <a:cs typeface="Calibri"/>
                        <a:sym typeface="Calibri"/>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latin typeface="Calibri"/>
                          <a:ea typeface="Calibri"/>
                          <a:cs typeface="Calibri"/>
                          <a:sym typeface="Calibri"/>
                        </a:rPr>
                        <a:t>University Geog</a:t>
                      </a:r>
                      <a:endParaRPr>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a:latin typeface="Calibri"/>
                          <a:ea typeface="Calibri"/>
                          <a:cs typeface="Calibri"/>
                          <a:sym typeface="Calibri"/>
                        </a:rPr>
                        <a:t>In school</a:t>
                      </a:r>
                      <a:endParaRPr>
                        <a:latin typeface="Calibri"/>
                        <a:ea typeface="Calibri"/>
                        <a:cs typeface="Calibri"/>
                        <a:sym typeface="Calibri"/>
                      </a:endParaRPr>
                    </a:p>
                  </a:txBody>
                  <a:tcPr marT="91425" marB="91425" marR="91425" marL="91425">
                    <a:solidFill>
                      <a:schemeClr val="accent6"/>
                    </a:solidFill>
                  </a:tcPr>
                </a:tc>
                <a:tc>
                  <a:txBody>
                    <a:bodyPr/>
                    <a:lstStyle/>
                    <a:p>
                      <a:pPr indent="0" lvl="0" marL="0" rtl="0" algn="ctr">
                        <a:spcBef>
                          <a:spcPts val="0"/>
                        </a:spcBef>
                        <a:spcAft>
                          <a:spcPts val="0"/>
                        </a:spcAft>
                        <a:buNone/>
                      </a:pPr>
                      <a:r>
                        <a:rPr lang="en">
                          <a:latin typeface="Calibri"/>
                          <a:ea typeface="Calibri"/>
                          <a:cs typeface="Calibri"/>
                          <a:sym typeface="Calibri"/>
                        </a:rPr>
                        <a:t>WSI</a:t>
                      </a:r>
                      <a:endParaRPr>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a:latin typeface="Calibri"/>
                          <a:ea typeface="Calibri"/>
                          <a:cs typeface="Calibri"/>
                          <a:sym typeface="Calibri"/>
                        </a:rPr>
                        <a:t>In school</a:t>
                      </a:r>
                      <a:endParaRPr>
                        <a:latin typeface="Calibri"/>
                        <a:ea typeface="Calibri"/>
                        <a:cs typeface="Calibri"/>
                        <a:sym typeface="Calibri"/>
                      </a:endParaRPr>
                    </a:p>
                  </a:txBody>
                  <a:tcPr marT="91425" marB="91425" marR="91425" marL="91425">
                    <a:solidFill>
                      <a:schemeClr val="accent6"/>
                    </a:solidFill>
                  </a:tcPr>
                </a:tc>
                <a:tc>
                  <a:txBody>
                    <a:bodyPr/>
                    <a:lstStyle/>
                    <a:p>
                      <a:pPr indent="0" lvl="0" marL="0" rtl="0" algn="ctr">
                        <a:spcBef>
                          <a:spcPts val="0"/>
                        </a:spcBef>
                        <a:spcAft>
                          <a:spcPts val="0"/>
                        </a:spcAft>
                        <a:buNone/>
                      </a:pPr>
                      <a:r>
                        <a:rPr lang="en">
                          <a:latin typeface="Calibri"/>
                          <a:ea typeface="Calibri"/>
                          <a:cs typeface="Calibri"/>
                          <a:sym typeface="Calibri"/>
                        </a:rPr>
                        <a:t>University Geog</a:t>
                      </a:r>
                      <a:endParaRPr>
                        <a:latin typeface="Calibri"/>
                        <a:ea typeface="Calibri"/>
                        <a:cs typeface="Calibri"/>
                        <a:sym typeface="Calibri"/>
                      </a:endParaRPr>
                    </a:p>
                  </a:txBody>
                  <a:tcPr marT="91425" marB="91425" marR="91425" marL="91425"/>
                </a:tc>
              </a:tr>
              <a:tr h="400525">
                <a:tc>
                  <a:txBody>
                    <a:bodyPr/>
                    <a:lstStyle/>
                    <a:p>
                      <a:pPr indent="0" lvl="0" marL="0" rtl="0" algn="ctr">
                        <a:spcBef>
                          <a:spcPts val="0"/>
                        </a:spcBef>
                        <a:spcAft>
                          <a:spcPts val="0"/>
                        </a:spcAft>
                        <a:buNone/>
                      </a:pPr>
                      <a:r>
                        <a:rPr b="1" lang="en">
                          <a:latin typeface="Calibri"/>
                          <a:ea typeface="Calibri"/>
                          <a:cs typeface="Calibri"/>
                          <a:sym typeface="Calibri"/>
                        </a:rPr>
                        <a:t>11th Oct</a:t>
                      </a:r>
                      <a:endParaRPr b="1">
                        <a:latin typeface="Calibri"/>
                        <a:ea typeface="Calibri"/>
                        <a:cs typeface="Calibri"/>
                        <a:sym typeface="Calibri"/>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latin typeface="Calibri"/>
                          <a:ea typeface="Calibri"/>
                          <a:cs typeface="Calibri"/>
                          <a:sym typeface="Calibri"/>
                        </a:rPr>
                        <a:t>University Geog</a:t>
                      </a:r>
                      <a:endParaRPr>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a:latin typeface="Calibri"/>
                          <a:ea typeface="Calibri"/>
                          <a:cs typeface="Calibri"/>
                          <a:sym typeface="Calibri"/>
                        </a:rPr>
                        <a:t>In school</a:t>
                      </a:r>
                      <a:endParaRPr>
                        <a:latin typeface="Calibri"/>
                        <a:ea typeface="Calibri"/>
                        <a:cs typeface="Calibri"/>
                        <a:sym typeface="Calibri"/>
                      </a:endParaRPr>
                    </a:p>
                  </a:txBody>
                  <a:tcPr marT="91425" marB="91425" marR="91425" marL="91425">
                    <a:solidFill>
                      <a:schemeClr val="accent6"/>
                    </a:solidFill>
                  </a:tcPr>
                </a:tc>
                <a:tc>
                  <a:txBody>
                    <a:bodyPr/>
                    <a:lstStyle/>
                    <a:p>
                      <a:pPr indent="0" lvl="0" marL="0" rtl="0" algn="ctr">
                        <a:spcBef>
                          <a:spcPts val="0"/>
                        </a:spcBef>
                        <a:spcAft>
                          <a:spcPts val="0"/>
                        </a:spcAft>
                        <a:buNone/>
                      </a:pPr>
                      <a:r>
                        <a:rPr lang="en">
                          <a:latin typeface="Calibri"/>
                          <a:ea typeface="Calibri"/>
                          <a:cs typeface="Calibri"/>
                          <a:sym typeface="Calibri"/>
                        </a:rPr>
                        <a:t>WSI</a:t>
                      </a:r>
                      <a:endParaRPr>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a:latin typeface="Calibri"/>
                          <a:ea typeface="Calibri"/>
                          <a:cs typeface="Calibri"/>
                          <a:sym typeface="Calibri"/>
                        </a:rPr>
                        <a:t>In school</a:t>
                      </a:r>
                      <a:endParaRPr>
                        <a:latin typeface="Calibri"/>
                        <a:ea typeface="Calibri"/>
                        <a:cs typeface="Calibri"/>
                        <a:sym typeface="Calibri"/>
                      </a:endParaRPr>
                    </a:p>
                  </a:txBody>
                  <a:tcPr marT="91425" marB="91425" marR="91425" marL="91425">
                    <a:solidFill>
                      <a:schemeClr val="accent6"/>
                    </a:solidFill>
                  </a:tcPr>
                </a:tc>
                <a:tc>
                  <a:txBody>
                    <a:bodyPr/>
                    <a:lstStyle/>
                    <a:p>
                      <a:pPr indent="0" lvl="0" marL="0" rtl="0" algn="ctr">
                        <a:spcBef>
                          <a:spcPts val="0"/>
                        </a:spcBef>
                        <a:spcAft>
                          <a:spcPts val="0"/>
                        </a:spcAft>
                        <a:buNone/>
                      </a:pPr>
                      <a:r>
                        <a:rPr lang="en">
                          <a:latin typeface="Calibri"/>
                          <a:ea typeface="Calibri"/>
                          <a:cs typeface="Calibri"/>
                          <a:sym typeface="Calibri"/>
                        </a:rPr>
                        <a:t>University Geog</a:t>
                      </a:r>
                      <a:endParaRPr b="1">
                        <a:latin typeface="Calibri"/>
                        <a:ea typeface="Calibri"/>
                        <a:cs typeface="Calibri"/>
                        <a:sym typeface="Calibri"/>
                      </a:endParaRPr>
                    </a:p>
                  </a:txBody>
                  <a:tcPr marT="91425" marB="91425" marR="91425" marL="91425"/>
                </a:tc>
              </a:tr>
              <a:tr h="400525">
                <a:tc>
                  <a:txBody>
                    <a:bodyPr/>
                    <a:lstStyle/>
                    <a:p>
                      <a:pPr indent="0" lvl="0" marL="0" rtl="0" algn="ctr">
                        <a:spcBef>
                          <a:spcPts val="0"/>
                        </a:spcBef>
                        <a:spcAft>
                          <a:spcPts val="0"/>
                        </a:spcAft>
                        <a:buNone/>
                      </a:pPr>
                      <a:r>
                        <a:rPr b="1" lang="en">
                          <a:latin typeface="Calibri"/>
                          <a:ea typeface="Calibri"/>
                          <a:cs typeface="Calibri"/>
                          <a:sym typeface="Calibri"/>
                        </a:rPr>
                        <a:t>18th Oct</a:t>
                      </a:r>
                      <a:endParaRPr b="1">
                        <a:latin typeface="Calibri"/>
                        <a:ea typeface="Calibri"/>
                        <a:cs typeface="Calibri"/>
                        <a:sym typeface="Calibri"/>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latin typeface="Calibri"/>
                          <a:ea typeface="Calibri"/>
                          <a:cs typeface="Calibri"/>
                          <a:sym typeface="Calibri"/>
                        </a:rPr>
                        <a:t>University Geog</a:t>
                      </a:r>
                      <a:endParaRPr>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a:latin typeface="Calibri"/>
                          <a:ea typeface="Calibri"/>
                          <a:cs typeface="Calibri"/>
                          <a:sym typeface="Calibri"/>
                        </a:rPr>
                        <a:t>In school</a:t>
                      </a:r>
                      <a:endParaRPr>
                        <a:latin typeface="Calibri"/>
                        <a:ea typeface="Calibri"/>
                        <a:cs typeface="Calibri"/>
                        <a:sym typeface="Calibri"/>
                      </a:endParaRPr>
                    </a:p>
                  </a:txBody>
                  <a:tcPr marT="91425" marB="91425" marR="91425" marL="91425">
                    <a:solidFill>
                      <a:schemeClr val="accent6"/>
                    </a:solidFill>
                  </a:tcPr>
                </a:tc>
                <a:tc>
                  <a:txBody>
                    <a:bodyPr/>
                    <a:lstStyle/>
                    <a:p>
                      <a:pPr indent="0" lvl="0" marL="0" rtl="0" algn="ctr">
                        <a:spcBef>
                          <a:spcPts val="0"/>
                        </a:spcBef>
                        <a:spcAft>
                          <a:spcPts val="0"/>
                        </a:spcAft>
                        <a:buNone/>
                      </a:pPr>
                      <a:r>
                        <a:rPr lang="en">
                          <a:latin typeface="Calibri"/>
                          <a:ea typeface="Calibri"/>
                          <a:cs typeface="Calibri"/>
                          <a:sym typeface="Calibri"/>
                        </a:rPr>
                        <a:t>WSI</a:t>
                      </a:r>
                      <a:endParaRPr>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a:latin typeface="Calibri"/>
                          <a:ea typeface="Calibri"/>
                          <a:cs typeface="Calibri"/>
                          <a:sym typeface="Calibri"/>
                        </a:rPr>
                        <a:t>In school</a:t>
                      </a:r>
                      <a:endParaRPr>
                        <a:latin typeface="Calibri"/>
                        <a:ea typeface="Calibri"/>
                        <a:cs typeface="Calibri"/>
                        <a:sym typeface="Calibri"/>
                      </a:endParaRPr>
                    </a:p>
                  </a:txBody>
                  <a:tcPr marT="91425" marB="91425" marR="91425" marL="91425">
                    <a:solidFill>
                      <a:schemeClr val="accent6"/>
                    </a:solidFill>
                  </a:tcPr>
                </a:tc>
                <a:tc>
                  <a:txBody>
                    <a:bodyPr/>
                    <a:lstStyle/>
                    <a:p>
                      <a:pPr indent="0" lvl="0" marL="0" rtl="0" algn="ctr">
                        <a:spcBef>
                          <a:spcPts val="0"/>
                        </a:spcBef>
                        <a:spcAft>
                          <a:spcPts val="0"/>
                        </a:spcAft>
                        <a:buNone/>
                      </a:pPr>
                      <a:r>
                        <a:rPr lang="en">
                          <a:latin typeface="Calibri"/>
                          <a:ea typeface="Calibri"/>
                          <a:cs typeface="Calibri"/>
                          <a:sym typeface="Calibri"/>
                        </a:rPr>
                        <a:t>University Geog</a:t>
                      </a:r>
                      <a:endParaRPr>
                        <a:latin typeface="Calibri"/>
                        <a:ea typeface="Calibri"/>
                        <a:cs typeface="Calibri"/>
                        <a:sym typeface="Calibri"/>
                      </a:endParaRPr>
                    </a:p>
                  </a:txBody>
                  <a:tcPr marT="91425" marB="91425" marR="91425" marL="91425"/>
                </a:tc>
              </a:tr>
              <a:tr h="529400">
                <a:tc>
                  <a:txBody>
                    <a:bodyPr/>
                    <a:lstStyle/>
                    <a:p>
                      <a:pPr indent="0" lvl="0" marL="0" rtl="0" algn="ctr">
                        <a:spcBef>
                          <a:spcPts val="0"/>
                        </a:spcBef>
                        <a:spcAft>
                          <a:spcPts val="0"/>
                        </a:spcAft>
                        <a:buNone/>
                      </a:pPr>
                      <a:r>
                        <a:rPr b="1" lang="en">
                          <a:latin typeface="Calibri"/>
                          <a:ea typeface="Calibri"/>
                          <a:cs typeface="Calibri"/>
                          <a:sym typeface="Calibri"/>
                        </a:rPr>
                        <a:t>25th Oct</a:t>
                      </a:r>
                      <a:endParaRPr b="1">
                        <a:latin typeface="Calibri"/>
                        <a:ea typeface="Calibri"/>
                        <a:cs typeface="Calibri"/>
                        <a:sym typeface="Calibri"/>
                      </a:endParaRPr>
                    </a:p>
                  </a:txBody>
                  <a:tcPr marT="91425" marB="91425" marR="91425" marL="91425" anchor="ctr">
                    <a:solidFill>
                      <a:srgbClr val="D9D9D9"/>
                    </a:solidFill>
                  </a:tcPr>
                </a:tc>
                <a:tc gridSpan="4">
                  <a:txBody>
                    <a:bodyPr/>
                    <a:lstStyle/>
                    <a:p>
                      <a:pPr indent="0" lvl="0" marL="0" rtl="0" algn="ctr">
                        <a:spcBef>
                          <a:spcPts val="0"/>
                        </a:spcBef>
                        <a:spcAft>
                          <a:spcPts val="0"/>
                        </a:spcAft>
                        <a:buNone/>
                      </a:pPr>
                      <a:r>
                        <a:rPr lang="en">
                          <a:latin typeface="Calibri"/>
                          <a:ea typeface="Calibri"/>
                          <a:cs typeface="Calibri"/>
                          <a:sym typeface="Calibri"/>
                        </a:rPr>
                        <a:t>Half term</a:t>
                      </a:r>
                      <a:endParaRPr>
                        <a:latin typeface="Calibri"/>
                        <a:ea typeface="Calibri"/>
                        <a:cs typeface="Calibri"/>
                        <a:sym typeface="Calibri"/>
                      </a:endParaRPr>
                    </a:p>
                  </a:txBody>
                  <a:tcPr marT="91425" marB="91425" marR="91425" marL="91425"/>
                </a:tc>
                <a:tc hMerge="1"/>
                <a:tc hMerge="1"/>
                <a:tc hMerge="1"/>
                <a:tc>
                  <a:txBody>
                    <a:bodyPr/>
                    <a:lstStyle/>
                    <a:p>
                      <a:pPr indent="0" lvl="0" marL="0" rtl="0" algn="ctr">
                        <a:spcBef>
                          <a:spcPts val="0"/>
                        </a:spcBef>
                        <a:spcAft>
                          <a:spcPts val="0"/>
                        </a:spcAft>
                        <a:buNone/>
                      </a:pPr>
                      <a:r>
                        <a:rPr lang="en">
                          <a:solidFill>
                            <a:srgbClr val="FF0000"/>
                          </a:solidFill>
                          <a:latin typeface="Calibri"/>
                          <a:ea typeface="Calibri"/>
                          <a:cs typeface="Calibri"/>
                          <a:sym typeface="Calibri"/>
                        </a:rPr>
                        <a:t>A</a:t>
                      </a:r>
                      <a:r>
                        <a:rPr lang="en">
                          <a:solidFill>
                            <a:srgbClr val="FF0000"/>
                          </a:solidFill>
                          <a:latin typeface="Calibri"/>
                          <a:ea typeface="Calibri"/>
                          <a:cs typeface="Calibri"/>
                          <a:sym typeface="Calibri"/>
                        </a:rPr>
                        <a:t>ssign. 1 deadline</a:t>
                      </a:r>
                      <a:endParaRPr>
                        <a:solidFill>
                          <a:srgbClr val="FF0000"/>
                        </a:solidFill>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220">
                <a:solidFill>
                  <a:srgbClr val="FFFFFF"/>
                </a:solidFill>
                <a:latin typeface="Calibri"/>
                <a:ea typeface="Calibri"/>
                <a:cs typeface="Calibri"/>
                <a:sym typeface="Calibri"/>
              </a:rPr>
              <a:t>Key dates for 2021-22 cohort: Autumn </a:t>
            </a:r>
            <a:r>
              <a:rPr b="1" lang="en" sz="3220">
                <a:solidFill>
                  <a:srgbClr val="FFFFFF"/>
                </a:solidFill>
              </a:rPr>
              <a:t>½ Term 2 </a:t>
            </a:r>
            <a:endParaRPr b="1" sz="3220">
              <a:solidFill>
                <a:srgbClr val="FFFFFF"/>
              </a:solidFill>
            </a:endParaRPr>
          </a:p>
        </p:txBody>
      </p:sp>
      <p:sp>
        <p:nvSpPr>
          <p:cNvPr id="86" name="Google Shape;86;p17"/>
          <p:cNvSpPr txBox="1"/>
          <p:nvPr>
            <p:ph idx="1" type="body"/>
          </p:nvPr>
        </p:nvSpPr>
        <p:spPr>
          <a:xfrm>
            <a:off x="311700" y="1152475"/>
            <a:ext cx="8520600" cy="37668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390525" lvl="0" marL="457200" rtl="0" algn="l">
              <a:spcBef>
                <a:spcPts val="0"/>
              </a:spcBef>
              <a:spcAft>
                <a:spcPts val="0"/>
              </a:spcAft>
              <a:buClr>
                <a:srgbClr val="000000"/>
              </a:buClr>
              <a:buSzPts val="2550"/>
              <a:buFont typeface="Calibri"/>
              <a:buChar char="●"/>
            </a:pPr>
            <a:r>
              <a:rPr b="1" lang="en" sz="2550">
                <a:solidFill>
                  <a:srgbClr val="000000"/>
                </a:solidFill>
                <a:latin typeface="Calibri"/>
                <a:ea typeface="Calibri"/>
                <a:cs typeface="Calibri"/>
                <a:sym typeface="Calibri"/>
              </a:rPr>
              <a:t>w/b 1st Nov - </a:t>
            </a:r>
            <a:r>
              <a:rPr lang="en" sz="2550">
                <a:solidFill>
                  <a:srgbClr val="000000"/>
                </a:solidFill>
                <a:latin typeface="Calibri"/>
                <a:ea typeface="Calibri"/>
                <a:cs typeface="Calibri"/>
                <a:sym typeface="Calibri"/>
              </a:rPr>
              <a:t>Monday, trainees have final day at University</a:t>
            </a:r>
            <a:endParaRPr sz="2550">
              <a:solidFill>
                <a:srgbClr val="000000"/>
              </a:solidFill>
              <a:latin typeface="Calibri"/>
              <a:ea typeface="Calibri"/>
              <a:cs typeface="Calibri"/>
              <a:sym typeface="Calibri"/>
            </a:endParaRPr>
          </a:p>
          <a:p>
            <a:pPr indent="-390525" lvl="0" marL="457200" rtl="0" algn="l">
              <a:spcBef>
                <a:spcPts val="0"/>
              </a:spcBef>
              <a:spcAft>
                <a:spcPts val="0"/>
              </a:spcAft>
              <a:buClr>
                <a:srgbClr val="000000"/>
              </a:buClr>
              <a:buSzPts val="2550"/>
              <a:buFont typeface="Calibri"/>
              <a:buChar char="●"/>
            </a:pPr>
            <a:r>
              <a:rPr b="1" lang="en" sz="2550">
                <a:solidFill>
                  <a:srgbClr val="000000"/>
                </a:solidFill>
                <a:latin typeface="Calibri"/>
                <a:ea typeface="Calibri"/>
                <a:cs typeface="Calibri"/>
                <a:sym typeface="Calibri"/>
              </a:rPr>
              <a:t>2nd Nov - </a:t>
            </a:r>
            <a:r>
              <a:rPr lang="en" sz="2550">
                <a:solidFill>
                  <a:srgbClr val="000000"/>
                </a:solidFill>
                <a:latin typeface="Calibri"/>
                <a:ea typeface="Calibri"/>
                <a:cs typeface="Calibri"/>
                <a:sym typeface="Calibri"/>
              </a:rPr>
              <a:t>6 week block placement in schools beings </a:t>
            </a:r>
            <a:endParaRPr sz="2550">
              <a:solidFill>
                <a:srgbClr val="000000"/>
              </a:solidFill>
              <a:latin typeface="Calibri"/>
              <a:ea typeface="Calibri"/>
              <a:cs typeface="Calibri"/>
              <a:sym typeface="Calibri"/>
            </a:endParaRPr>
          </a:p>
          <a:p>
            <a:pPr indent="-390525" lvl="0" marL="457200" rtl="0" algn="l">
              <a:spcBef>
                <a:spcPts val="0"/>
              </a:spcBef>
              <a:spcAft>
                <a:spcPts val="0"/>
              </a:spcAft>
              <a:buClr>
                <a:srgbClr val="FF0000"/>
              </a:buClr>
              <a:buSzPts val="2550"/>
              <a:buFont typeface="Calibri"/>
              <a:buChar char="●"/>
            </a:pPr>
            <a:r>
              <a:rPr i="1" lang="en" sz="2550">
                <a:solidFill>
                  <a:srgbClr val="FF0000"/>
                </a:solidFill>
                <a:latin typeface="Calibri"/>
                <a:ea typeface="Calibri"/>
                <a:cs typeface="Calibri"/>
                <a:sym typeface="Calibri"/>
              </a:rPr>
              <a:t>Review 1 due (on PebblePad)</a:t>
            </a:r>
            <a:r>
              <a:rPr i="1" lang="en" sz="2550">
                <a:solidFill>
                  <a:srgbClr val="FF0000"/>
                </a:solidFill>
                <a:latin typeface="Calibri"/>
                <a:ea typeface="Calibri"/>
                <a:cs typeface="Calibri"/>
                <a:sym typeface="Calibri"/>
              </a:rPr>
              <a:t> - </a:t>
            </a:r>
            <a:r>
              <a:rPr b="1" i="1" lang="en" sz="2550">
                <a:solidFill>
                  <a:srgbClr val="FF0000"/>
                </a:solidFill>
                <a:latin typeface="Calibri"/>
                <a:ea typeface="Calibri"/>
                <a:cs typeface="Calibri"/>
                <a:sym typeface="Calibri"/>
              </a:rPr>
              <a:t>Friday 10th December</a:t>
            </a:r>
            <a:endParaRPr b="1" i="1" sz="2550">
              <a:solidFill>
                <a:srgbClr val="FF0000"/>
              </a:solidFill>
              <a:latin typeface="Calibri"/>
              <a:ea typeface="Calibri"/>
              <a:cs typeface="Calibri"/>
              <a:sym typeface="Calibri"/>
            </a:endParaRPr>
          </a:p>
          <a:p>
            <a:pPr indent="-390525" lvl="0" marL="457200" rtl="0" algn="l">
              <a:lnSpc>
                <a:spcPct val="90000"/>
              </a:lnSpc>
              <a:spcBef>
                <a:spcPts val="0"/>
              </a:spcBef>
              <a:spcAft>
                <a:spcPts val="0"/>
              </a:spcAft>
              <a:buClr>
                <a:schemeClr val="dk1"/>
              </a:buClr>
              <a:buSzPts val="2550"/>
              <a:buFont typeface="Calibri"/>
              <a:buChar char="●"/>
            </a:pPr>
            <a:r>
              <a:rPr b="1" lang="en" sz="2550">
                <a:solidFill>
                  <a:schemeClr val="dk1"/>
                </a:solidFill>
                <a:latin typeface="Calibri"/>
                <a:ea typeface="Calibri"/>
                <a:cs typeface="Calibri"/>
                <a:sym typeface="Calibri"/>
              </a:rPr>
              <a:t>w/b 13th Dec </a:t>
            </a:r>
            <a:r>
              <a:rPr lang="en" sz="2550">
                <a:solidFill>
                  <a:schemeClr val="dk1"/>
                </a:solidFill>
                <a:latin typeface="Calibri"/>
                <a:ea typeface="Calibri"/>
                <a:cs typeface="Calibri"/>
                <a:sym typeface="Calibri"/>
              </a:rPr>
              <a:t>- trainees return to university (only in school Tues &amp; Thurs)</a:t>
            </a:r>
            <a:endParaRPr sz="2550">
              <a:solidFill>
                <a:schemeClr val="dk1"/>
              </a:solidFill>
              <a:latin typeface="Calibri"/>
              <a:ea typeface="Calibri"/>
              <a:cs typeface="Calibri"/>
              <a:sym typeface="Calibri"/>
            </a:endParaRPr>
          </a:p>
          <a:p>
            <a:pPr indent="-390525" lvl="0" marL="457200" rtl="0" algn="l">
              <a:lnSpc>
                <a:spcPct val="90000"/>
              </a:lnSpc>
              <a:spcBef>
                <a:spcPts val="0"/>
              </a:spcBef>
              <a:spcAft>
                <a:spcPts val="0"/>
              </a:spcAft>
              <a:buClr>
                <a:srgbClr val="0000FF"/>
              </a:buClr>
              <a:buSzPts val="2550"/>
              <a:buFont typeface="Calibri"/>
              <a:buChar char="●"/>
            </a:pPr>
            <a:r>
              <a:rPr lang="en" sz="2550">
                <a:solidFill>
                  <a:srgbClr val="0000FF"/>
                </a:solidFill>
                <a:latin typeface="Calibri"/>
                <a:ea typeface="Calibri"/>
                <a:cs typeface="Calibri"/>
                <a:sym typeface="Calibri"/>
              </a:rPr>
              <a:t>2 weeks Christmas holidays</a:t>
            </a:r>
            <a:endParaRPr sz="2550">
              <a:solidFill>
                <a:srgbClr val="0000FF"/>
              </a:solidFill>
              <a:latin typeface="Calibri"/>
              <a:ea typeface="Calibri"/>
              <a:cs typeface="Calibri"/>
              <a:sym typeface="Calibri"/>
            </a:endParaRPr>
          </a:p>
          <a:p>
            <a:pPr indent="0" lvl="0" marL="0" rtl="0" algn="l">
              <a:lnSpc>
                <a:spcPct val="100000"/>
              </a:lnSpc>
              <a:spcBef>
                <a:spcPts val="0"/>
              </a:spcBef>
              <a:spcAft>
                <a:spcPts val="0"/>
              </a:spcAft>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0" st="0"/>
                                            </p:txEl>
                                          </p:spTgt>
                                        </p:tgtEl>
                                        <p:attrNameLst>
                                          <p:attrName>style.visibility</p:attrName>
                                        </p:attrNameLst>
                                      </p:cBhvr>
                                      <p:to>
                                        <p:strVal val="visible"/>
                                      </p:to>
                                    </p:set>
                                    <p:animEffect filter="fade" transition="in">
                                      <p:cBhvr>
                                        <p:cTn dur="1000"/>
                                        <p:tgtEl>
                                          <p:spTgt spid="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1" st="1"/>
                                            </p:txEl>
                                          </p:spTgt>
                                        </p:tgtEl>
                                        <p:attrNameLst>
                                          <p:attrName>style.visibility</p:attrName>
                                        </p:attrNameLst>
                                      </p:cBhvr>
                                      <p:to>
                                        <p:strVal val="visible"/>
                                      </p:to>
                                    </p:set>
                                    <p:animEffect filter="fade" transition="in">
                                      <p:cBhvr>
                                        <p:cTn dur="1000"/>
                                        <p:tgtEl>
                                          <p:spTgt spid="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2" st="2"/>
                                            </p:txEl>
                                          </p:spTgt>
                                        </p:tgtEl>
                                        <p:attrNameLst>
                                          <p:attrName>style.visibility</p:attrName>
                                        </p:attrNameLst>
                                      </p:cBhvr>
                                      <p:to>
                                        <p:strVal val="visible"/>
                                      </p:to>
                                    </p:set>
                                    <p:animEffect filter="fade" transition="in">
                                      <p:cBhvr>
                                        <p:cTn dur="1000"/>
                                        <p:tgtEl>
                                          <p:spTgt spid="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3" st="3"/>
                                            </p:txEl>
                                          </p:spTgt>
                                        </p:tgtEl>
                                        <p:attrNameLst>
                                          <p:attrName>style.visibility</p:attrName>
                                        </p:attrNameLst>
                                      </p:cBhvr>
                                      <p:to>
                                        <p:strVal val="visible"/>
                                      </p:to>
                                    </p:set>
                                    <p:animEffect filter="fade" transition="in">
                                      <p:cBhvr>
                                        <p:cTn dur="1000"/>
                                        <p:tgtEl>
                                          <p:spTgt spid="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4" st="4"/>
                                            </p:txEl>
                                          </p:spTgt>
                                        </p:tgtEl>
                                        <p:attrNameLst>
                                          <p:attrName>style.visibility</p:attrName>
                                        </p:attrNameLst>
                                      </p:cBhvr>
                                      <p:to>
                                        <p:strVal val="visible"/>
                                      </p:to>
                                    </p:set>
                                    <p:animEffect filter="fade" transition="in">
                                      <p:cBhvr>
                                        <p:cTn dur="1000"/>
                                        <p:tgtEl>
                                          <p:spTgt spid="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5" st="5"/>
                                            </p:txEl>
                                          </p:spTgt>
                                        </p:tgtEl>
                                        <p:attrNameLst>
                                          <p:attrName>style.visibility</p:attrName>
                                        </p:attrNameLst>
                                      </p:cBhvr>
                                      <p:to>
                                        <p:strVal val="visible"/>
                                      </p:to>
                                    </p:set>
                                    <p:animEffect filter="fade" transition="in">
                                      <p:cBhvr>
                                        <p:cTn dur="1000"/>
                                        <p:tgtEl>
                                          <p:spTgt spid="8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195975" y="92300"/>
            <a:ext cx="8636400" cy="7902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220">
                <a:solidFill>
                  <a:srgbClr val="FFFFFF"/>
                </a:solidFill>
                <a:latin typeface="Calibri"/>
                <a:ea typeface="Calibri"/>
                <a:cs typeface="Calibri"/>
                <a:sym typeface="Calibri"/>
              </a:rPr>
              <a:t>Key dates for 2021-22 cohort: Autumn </a:t>
            </a:r>
            <a:r>
              <a:rPr b="1" lang="en" sz="3220">
                <a:solidFill>
                  <a:srgbClr val="FFFFFF"/>
                </a:solidFill>
              </a:rPr>
              <a:t>½ Term 2 </a:t>
            </a:r>
            <a:endParaRPr b="1" sz="3220">
              <a:solidFill>
                <a:srgbClr val="FFFFFF"/>
              </a:solidFill>
            </a:endParaRPr>
          </a:p>
        </p:txBody>
      </p:sp>
      <p:graphicFrame>
        <p:nvGraphicFramePr>
          <p:cNvPr id="92" name="Google Shape;92;p18"/>
          <p:cNvGraphicFramePr/>
          <p:nvPr/>
        </p:nvGraphicFramePr>
        <p:xfrm>
          <a:off x="311700" y="960697"/>
          <a:ext cx="3000000" cy="3000000"/>
        </p:xfrm>
        <a:graphic>
          <a:graphicData uri="http://schemas.openxmlformats.org/drawingml/2006/table">
            <a:tbl>
              <a:tblPr>
                <a:noFill/>
                <a:tableStyleId>{A77E8799-8026-4263-95FB-6AF2B4B0A530}</a:tableStyleId>
              </a:tblPr>
              <a:tblGrid>
                <a:gridCol w="1420100"/>
                <a:gridCol w="1420100"/>
                <a:gridCol w="1420100"/>
                <a:gridCol w="1420100"/>
                <a:gridCol w="1420100"/>
                <a:gridCol w="1420100"/>
              </a:tblGrid>
              <a:tr h="400525">
                <a:tc>
                  <a:txBody>
                    <a:bodyPr/>
                    <a:lstStyle/>
                    <a:p>
                      <a:pPr indent="0" lvl="0" marL="0" rtl="0" algn="ctr">
                        <a:spcBef>
                          <a:spcPts val="0"/>
                        </a:spcBef>
                        <a:spcAft>
                          <a:spcPts val="0"/>
                        </a:spcAft>
                        <a:buNone/>
                      </a:pPr>
                      <a:r>
                        <a:rPr b="1" lang="en">
                          <a:latin typeface="Calibri"/>
                          <a:ea typeface="Calibri"/>
                          <a:cs typeface="Calibri"/>
                          <a:sym typeface="Calibri"/>
                        </a:rPr>
                        <a:t>w/b</a:t>
                      </a:r>
                      <a:endParaRPr b="1">
                        <a:latin typeface="Calibri"/>
                        <a:ea typeface="Calibri"/>
                        <a:cs typeface="Calibri"/>
                        <a:sym typeface="Calibri"/>
                      </a:endParaRPr>
                    </a:p>
                  </a:txBody>
                  <a:tcPr marT="91425" marB="91425" marR="91425" marL="91425">
                    <a:solidFill>
                      <a:srgbClr val="D9D9D9"/>
                    </a:solidFill>
                  </a:tcPr>
                </a:tc>
                <a:tc>
                  <a:txBody>
                    <a:bodyPr/>
                    <a:lstStyle/>
                    <a:p>
                      <a:pPr indent="0" lvl="0" marL="0" rtl="0" algn="ctr">
                        <a:spcBef>
                          <a:spcPts val="0"/>
                        </a:spcBef>
                        <a:spcAft>
                          <a:spcPts val="0"/>
                        </a:spcAft>
                        <a:buNone/>
                      </a:pPr>
                      <a:r>
                        <a:rPr b="1" lang="en">
                          <a:latin typeface="Calibri"/>
                          <a:ea typeface="Calibri"/>
                          <a:cs typeface="Calibri"/>
                          <a:sym typeface="Calibri"/>
                        </a:rPr>
                        <a:t>Mon</a:t>
                      </a:r>
                      <a:endParaRPr b="1">
                        <a:latin typeface="Calibri"/>
                        <a:ea typeface="Calibri"/>
                        <a:cs typeface="Calibri"/>
                        <a:sym typeface="Calibri"/>
                      </a:endParaRPr>
                    </a:p>
                  </a:txBody>
                  <a:tcPr marT="91425" marB="91425" marR="91425" marL="91425">
                    <a:solidFill>
                      <a:srgbClr val="D9D9D9"/>
                    </a:solidFill>
                  </a:tcPr>
                </a:tc>
                <a:tc>
                  <a:txBody>
                    <a:bodyPr/>
                    <a:lstStyle/>
                    <a:p>
                      <a:pPr indent="0" lvl="0" marL="0" rtl="0" algn="ctr">
                        <a:spcBef>
                          <a:spcPts val="0"/>
                        </a:spcBef>
                        <a:spcAft>
                          <a:spcPts val="0"/>
                        </a:spcAft>
                        <a:buNone/>
                      </a:pPr>
                      <a:r>
                        <a:rPr b="1" lang="en">
                          <a:latin typeface="Calibri"/>
                          <a:ea typeface="Calibri"/>
                          <a:cs typeface="Calibri"/>
                          <a:sym typeface="Calibri"/>
                        </a:rPr>
                        <a:t>Tue</a:t>
                      </a:r>
                      <a:endParaRPr b="1">
                        <a:latin typeface="Calibri"/>
                        <a:ea typeface="Calibri"/>
                        <a:cs typeface="Calibri"/>
                        <a:sym typeface="Calibri"/>
                      </a:endParaRPr>
                    </a:p>
                  </a:txBody>
                  <a:tcPr marT="91425" marB="91425" marR="91425" marL="91425">
                    <a:solidFill>
                      <a:srgbClr val="D9D9D9"/>
                    </a:solidFill>
                  </a:tcPr>
                </a:tc>
                <a:tc>
                  <a:txBody>
                    <a:bodyPr/>
                    <a:lstStyle/>
                    <a:p>
                      <a:pPr indent="0" lvl="0" marL="0" rtl="0" algn="ctr">
                        <a:spcBef>
                          <a:spcPts val="0"/>
                        </a:spcBef>
                        <a:spcAft>
                          <a:spcPts val="0"/>
                        </a:spcAft>
                        <a:buNone/>
                      </a:pPr>
                      <a:r>
                        <a:rPr b="1" lang="en">
                          <a:latin typeface="Calibri"/>
                          <a:ea typeface="Calibri"/>
                          <a:cs typeface="Calibri"/>
                          <a:sym typeface="Calibri"/>
                        </a:rPr>
                        <a:t>Wed</a:t>
                      </a:r>
                      <a:endParaRPr b="1">
                        <a:latin typeface="Calibri"/>
                        <a:ea typeface="Calibri"/>
                        <a:cs typeface="Calibri"/>
                        <a:sym typeface="Calibri"/>
                      </a:endParaRPr>
                    </a:p>
                  </a:txBody>
                  <a:tcPr marT="91425" marB="91425" marR="91425" marL="91425">
                    <a:solidFill>
                      <a:srgbClr val="D9D9D9"/>
                    </a:solidFill>
                  </a:tcPr>
                </a:tc>
                <a:tc>
                  <a:txBody>
                    <a:bodyPr/>
                    <a:lstStyle/>
                    <a:p>
                      <a:pPr indent="0" lvl="0" marL="0" rtl="0" algn="ctr">
                        <a:spcBef>
                          <a:spcPts val="0"/>
                        </a:spcBef>
                        <a:spcAft>
                          <a:spcPts val="0"/>
                        </a:spcAft>
                        <a:buNone/>
                      </a:pPr>
                      <a:r>
                        <a:rPr b="1" lang="en">
                          <a:latin typeface="Calibri"/>
                          <a:ea typeface="Calibri"/>
                          <a:cs typeface="Calibri"/>
                          <a:sym typeface="Calibri"/>
                        </a:rPr>
                        <a:t>Thur</a:t>
                      </a:r>
                      <a:endParaRPr b="1">
                        <a:latin typeface="Calibri"/>
                        <a:ea typeface="Calibri"/>
                        <a:cs typeface="Calibri"/>
                        <a:sym typeface="Calibri"/>
                      </a:endParaRPr>
                    </a:p>
                  </a:txBody>
                  <a:tcPr marT="91425" marB="91425" marR="91425" marL="91425">
                    <a:solidFill>
                      <a:srgbClr val="D9D9D9"/>
                    </a:solidFill>
                  </a:tcPr>
                </a:tc>
                <a:tc>
                  <a:txBody>
                    <a:bodyPr/>
                    <a:lstStyle/>
                    <a:p>
                      <a:pPr indent="0" lvl="0" marL="0" rtl="0" algn="ctr">
                        <a:spcBef>
                          <a:spcPts val="0"/>
                        </a:spcBef>
                        <a:spcAft>
                          <a:spcPts val="0"/>
                        </a:spcAft>
                        <a:buNone/>
                      </a:pPr>
                      <a:r>
                        <a:rPr b="1" lang="en">
                          <a:latin typeface="Calibri"/>
                          <a:ea typeface="Calibri"/>
                          <a:cs typeface="Calibri"/>
                          <a:sym typeface="Calibri"/>
                        </a:rPr>
                        <a:t>Fri</a:t>
                      </a:r>
                      <a:endParaRPr b="1">
                        <a:latin typeface="Calibri"/>
                        <a:ea typeface="Calibri"/>
                        <a:cs typeface="Calibri"/>
                        <a:sym typeface="Calibri"/>
                      </a:endParaRPr>
                    </a:p>
                  </a:txBody>
                  <a:tcPr marT="91425" marB="91425" marR="91425" marL="91425">
                    <a:solidFill>
                      <a:srgbClr val="D9D9D9"/>
                    </a:solidFill>
                  </a:tcPr>
                </a:tc>
              </a:tr>
              <a:tr h="400525">
                <a:tc>
                  <a:txBody>
                    <a:bodyPr/>
                    <a:lstStyle/>
                    <a:p>
                      <a:pPr indent="0" lvl="0" marL="0" rtl="0" algn="ctr">
                        <a:spcBef>
                          <a:spcPts val="0"/>
                        </a:spcBef>
                        <a:spcAft>
                          <a:spcPts val="0"/>
                        </a:spcAft>
                        <a:buNone/>
                      </a:pPr>
                      <a:r>
                        <a:rPr b="1" lang="en">
                          <a:latin typeface="Calibri"/>
                          <a:ea typeface="Calibri"/>
                          <a:cs typeface="Calibri"/>
                          <a:sym typeface="Calibri"/>
                        </a:rPr>
                        <a:t>1st Nov</a:t>
                      </a:r>
                      <a:endParaRPr b="1">
                        <a:latin typeface="Calibri"/>
                        <a:ea typeface="Calibri"/>
                        <a:cs typeface="Calibri"/>
                        <a:sym typeface="Calibri"/>
                      </a:endParaRPr>
                    </a:p>
                  </a:txBody>
                  <a:tcPr marT="91425" marB="91425" marR="91425" marL="91425" anchor="ctr">
                    <a:solidFill>
                      <a:srgbClr val="D9D9D9"/>
                    </a:solidFill>
                  </a:tcPr>
                </a:tc>
                <a:tc>
                  <a:txBody>
                    <a:bodyPr/>
                    <a:lstStyle/>
                    <a:p>
                      <a:pPr indent="0" lvl="0" marL="0" rtl="0" algn="ctr">
                        <a:lnSpc>
                          <a:spcPct val="115000"/>
                        </a:lnSpc>
                        <a:spcBef>
                          <a:spcPts val="0"/>
                        </a:spcBef>
                        <a:spcAft>
                          <a:spcPts val="1200"/>
                        </a:spcAft>
                        <a:buNone/>
                      </a:pPr>
                      <a:r>
                        <a:rPr lang="en">
                          <a:latin typeface="Calibri"/>
                          <a:ea typeface="Calibri"/>
                          <a:cs typeface="Calibri"/>
                          <a:sym typeface="Calibri"/>
                        </a:rPr>
                        <a:t>University Geog</a:t>
                      </a:r>
                      <a:endParaRPr>
                        <a:latin typeface="Calibri"/>
                        <a:ea typeface="Calibri"/>
                        <a:cs typeface="Calibri"/>
                        <a:sym typeface="Calibri"/>
                      </a:endParaRPr>
                    </a:p>
                  </a:txBody>
                  <a:tcPr marT="91425" marB="91425" marR="91425" marL="91425"/>
                </a:tc>
                <a:tc gridSpan="4">
                  <a:txBody>
                    <a:bodyPr/>
                    <a:lstStyle/>
                    <a:p>
                      <a:pPr indent="0" lvl="0" marL="0" rtl="0" algn="ctr">
                        <a:spcBef>
                          <a:spcPts val="0"/>
                        </a:spcBef>
                        <a:spcAft>
                          <a:spcPts val="0"/>
                        </a:spcAft>
                        <a:buNone/>
                      </a:pPr>
                      <a:r>
                        <a:rPr lang="en">
                          <a:latin typeface="Calibri"/>
                          <a:ea typeface="Calibri"/>
                          <a:cs typeface="Calibri"/>
                          <a:sym typeface="Calibri"/>
                        </a:rPr>
                        <a:t>In school</a:t>
                      </a:r>
                      <a:endParaRPr>
                        <a:latin typeface="Calibri"/>
                        <a:ea typeface="Calibri"/>
                        <a:cs typeface="Calibri"/>
                        <a:sym typeface="Calibri"/>
                      </a:endParaRPr>
                    </a:p>
                  </a:txBody>
                  <a:tcPr marT="91425" marB="91425" marR="91425" marL="91425">
                    <a:solidFill>
                      <a:schemeClr val="accent6"/>
                    </a:solidFill>
                  </a:tcPr>
                </a:tc>
                <a:tc hMerge="1"/>
                <a:tc hMerge="1"/>
                <a:tc hMerge="1"/>
              </a:tr>
              <a:tr h="400525">
                <a:tc>
                  <a:txBody>
                    <a:bodyPr/>
                    <a:lstStyle/>
                    <a:p>
                      <a:pPr indent="0" lvl="0" marL="0" rtl="0" algn="ctr">
                        <a:spcBef>
                          <a:spcPts val="0"/>
                        </a:spcBef>
                        <a:spcAft>
                          <a:spcPts val="0"/>
                        </a:spcAft>
                        <a:buNone/>
                      </a:pPr>
                      <a:r>
                        <a:rPr b="1" lang="en">
                          <a:latin typeface="Calibri"/>
                          <a:ea typeface="Calibri"/>
                          <a:cs typeface="Calibri"/>
                          <a:sym typeface="Calibri"/>
                        </a:rPr>
                        <a:t>8th Nov</a:t>
                      </a:r>
                      <a:endParaRPr b="1">
                        <a:latin typeface="Calibri"/>
                        <a:ea typeface="Calibri"/>
                        <a:cs typeface="Calibri"/>
                        <a:sym typeface="Calibri"/>
                      </a:endParaRPr>
                    </a:p>
                  </a:txBody>
                  <a:tcPr marT="91425" marB="91425" marR="91425" marL="91425" anchor="ctr">
                    <a:solidFill>
                      <a:srgbClr val="D9D9D9"/>
                    </a:solidFill>
                  </a:tcPr>
                </a:tc>
                <a:tc gridSpan="5">
                  <a:txBody>
                    <a:bodyPr/>
                    <a:lstStyle/>
                    <a:p>
                      <a:pPr indent="0" lvl="0" marL="0" rtl="0" algn="ctr">
                        <a:spcBef>
                          <a:spcPts val="0"/>
                        </a:spcBef>
                        <a:spcAft>
                          <a:spcPts val="0"/>
                        </a:spcAft>
                        <a:buNone/>
                      </a:pPr>
                      <a:r>
                        <a:rPr lang="en">
                          <a:latin typeface="Calibri"/>
                          <a:ea typeface="Calibri"/>
                          <a:cs typeface="Calibri"/>
                          <a:sym typeface="Calibri"/>
                        </a:rPr>
                        <a:t>In school</a:t>
                      </a:r>
                      <a:endParaRPr>
                        <a:latin typeface="Calibri"/>
                        <a:ea typeface="Calibri"/>
                        <a:cs typeface="Calibri"/>
                        <a:sym typeface="Calibri"/>
                      </a:endParaRPr>
                    </a:p>
                  </a:txBody>
                  <a:tcPr marT="91425" marB="91425" marR="91425" marL="91425">
                    <a:solidFill>
                      <a:schemeClr val="accent6"/>
                    </a:solidFill>
                  </a:tcPr>
                </a:tc>
                <a:tc hMerge="1"/>
                <a:tc hMerge="1"/>
                <a:tc hMerge="1"/>
                <a:tc hMerge="1"/>
              </a:tr>
              <a:tr h="543850">
                <a:tc>
                  <a:txBody>
                    <a:bodyPr/>
                    <a:lstStyle/>
                    <a:p>
                      <a:pPr indent="0" lvl="0" marL="0" rtl="0" algn="ctr">
                        <a:spcBef>
                          <a:spcPts val="0"/>
                        </a:spcBef>
                        <a:spcAft>
                          <a:spcPts val="0"/>
                        </a:spcAft>
                        <a:buNone/>
                      </a:pPr>
                      <a:r>
                        <a:rPr b="1" lang="en">
                          <a:latin typeface="Calibri"/>
                          <a:ea typeface="Calibri"/>
                          <a:cs typeface="Calibri"/>
                          <a:sym typeface="Calibri"/>
                        </a:rPr>
                        <a:t>15th Nov</a:t>
                      </a:r>
                      <a:endParaRPr b="1">
                        <a:latin typeface="Calibri"/>
                        <a:ea typeface="Calibri"/>
                        <a:cs typeface="Calibri"/>
                        <a:sym typeface="Calibri"/>
                      </a:endParaRPr>
                    </a:p>
                  </a:txBody>
                  <a:tcPr marT="91425" marB="91425" marR="91425" marL="91425" anchor="ctr">
                    <a:solidFill>
                      <a:srgbClr val="D9D9D9"/>
                    </a:solidFill>
                  </a:tcPr>
                </a:tc>
                <a:tc gridSpan="5">
                  <a:txBody>
                    <a:bodyPr/>
                    <a:lstStyle/>
                    <a:p>
                      <a:pPr indent="0" lvl="0" marL="0" rtl="0" algn="ctr">
                        <a:spcBef>
                          <a:spcPts val="0"/>
                        </a:spcBef>
                        <a:spcAft>
                          <a:spcPts val="0"/>
                        </a:spcAft>
                        <a:buNone/>
                      </a:pPr>
                      <a:r>
                        <a:rPr lang="en">
                          <a:latin typeface="Calibri"/>
                          <a:ea typeface="Calibri"/>
                          <a:cs typeface="Calibri"/>
                          <a:sym typeface="Calibri"/>
                        </a:rPr>
                        <a:t>In school</a:t>
                      </a:r>
                      <a:endParaRPr/>
                    </a:p>
                  </a:txBody>
                  <a:tcPr marT="91425" marB="91425" marR="91425" marL="91425" anchor="ctr">
                    <a:solidFill>
                      <a:schemeClr val="accent6"/>
                    </a:solidFill>
                  </a:tcPr>
                </a:tc>
                <a:tc hMerge="1"/>
                <a:tc hMerge="1"/>
                <a:tc hMerge="1"/>
                <a:tc hMerge="1"/>
              </a:tr>
              <a:tr h="400525">
                <a:tc>
                  <a:txBody>
                    <a:bodyPr/>
                    <a:lstStyle/>
                    <a:p>
                      <a:pPr indent="0" lvl="0" marL="0" rtl="0" algn="ctr">
                        <a:spcBef>
                          <a:spcPts val="0"/>
                        </a:spcBef>
                        <a:spcAft>
                          <a:spcPts val="0"/>
                        </a:spcAft>
                        <a:buNone/>
                      </a:pPr>
                      <a:r>
                        <a:rPr b="1" lang="en">
                          <a:latin typeface="Calibri"/>
                          <a:ea typeface="Calibri"/>
                          <a:cs typeface="Calibri"/>
                          <a:sym typeface="Calibri"/>
                        </a:rPr>
                        <a:t>22nd Nov</a:t>
                      </a:r>
                      <a:endParaRPr b="1">
                        <a:latin typeface="Calibri"/>
                        <a:ea typeface="Calibri"/>
                        <a:cs typeface="Calibri"/>
                        <a:sym typeface="Calibri"/>
                      </a:endParaRPr>
                    </a:p>
                  </a:txBody>
                  <a:tcPr marT="91425" marB="91425" marR="91425" marL="91425" anchor="ctr">
                    <a:solidFill>
                      <a:srgbClr val="D9D9D9"/>
                    </a:solidFill>
                  </a:tcPr>
                </a:tc>
                <a:tc gridSpan="5">
                  <a:txBody>
                    <a:bodyPr/>
                    <a:lstStyle/>
                    <a:p>
                      <a:pPr indent="0" lvl="0" marL="0" rtl="0" algn="ctr">
                        <a:spcBef>
                          <a:spcPts val="0"/>
                        </a:spcBef>
                        <a:spcAft>
                          <a:spcPts val="0"/>
                        </a:spcAft>
                        <a:buNone/>
                      </a:pPr>
                      <a:r>
                        <a:rPr lang="en">
                          <a:latin typeface="Calibri"/>
                          <a:ea typeface="Calibri"/>
                          <a:cs typeface="Calibri"/>
                          <a:sym typeface="Calibri"/>
                        </a:rPr>
                        <a:t>In school</a:t>
                      </a:r>
                      <a:endParaRPr/>
                    </a:p>
                  </a:txBody>
                  <a:tcPr marT="91425" marB="91425" marR="91425" marL="91425">
                    <a:solidFill>
                      <a:schemeClr val="accent6"/>
                    </a:solidFill>
                  </a:tcPr>
                </a:tc>
                <a:tc hMerge="1"/>
                <a:tc hMerge="1"/>
                <a:tc hMerge="1"/>
                <a:tc hMerge="1"/>
              </a:tr>
              <a:tr h="400525">
                <a:tc>
                  <a:txBody>
                    <a:bodyPr/>
                    <a:lstStyle/>
                    <a:p>
                      <a:pPr indent="0" lvl="0" marL="0" rtl="0" algn="ctr">
                        <a:spcBef>
                          <a:spcPts val="0"/>
                        </a:spcBef>
                        <a:spcAft>
                          <a:spcPts val="0"/>
                        </a:spcAft>
                        <a:buNone/>
                      </a:pPr>
                      <a:r>
                        <a:rPr b="1" lang="en">
                          <a:latin typeface="Calibri"/>
                          <a:ea typeface="Calibri"/>
                          <a:cs typeface="Calibri"/>
                          <a:sym typeface="Calibri"/>
                        </a:rPr>
                        <a:t>29th Nov</a:t>
                      </a:r>
                      <a:endParaRPr b="1">
                        <a:latin typeface="Calibri"/>
                        <a:ea typeface="Calibri"/>
                        <a:cs typeface="Calibri"/>
                        <a:sym typeface="Calibri"/>
                      </a:endParaRPr>
                    </a:p>
                  </a:txBody>
                  <a:tcPr marT="91425" marB="91425" marR="91425" marL="91425" anchor="ctr">
                    <a:solidFill>
                      <a:srgbClr val="D9D9D9"/>
                    </a:solidFill>
                  </a:tcPr>
                </a:tc>
                <a:tc gridSpan="5">
                  <a:txBody>
                    <a:bodyPr/>
                    <a:lstStyle/>
                    <a:p>
                      <a:pPr indent="0" lvl="0" marL="0" rtl="0" algn="ctr">
                        <a:spcBef>
                          <a:spcPts val="0"/>
                        </a:spcBef>
                        <a:spcAft>
                          <a:spcPts val="0"/>
                        </a:spcAft>
                        <a:buNone/>
                      </a:pPr>
                      <a:r>
                        <a:rPr lang="en">
                          <a:latin typeface="Calibri"/>
                          <a:ea typeface="Calibri"/>
                          <a:cs typeface="Calibri"/>
                          <a:sym typeface="Calibri"/>
                        </a:rPr>
                        <a:t>In school</a:t>
                      </a:r>
                      <a:endParaRPr/>
                    </a:p>
                  </a:txBody>
                  <a:tcPr marT="91425" marB="91425" marR="91425" marL="91425">
                    <a:solidFill>
                      <a:schemeClr val="accent6"/>
                    </a:solidFill>
                  </a:tcPr>
                </a:tc>
                <a:tc hMerge="1"/>
                <a:tc hMerge="1"/>
                <a:tc hMerge="1"/>
                <a:tc hMerge="1"/>
              </a:tr>
              <a:tr h="400525">
                <a:tc>
                  <a:txBody>
                    <a:bodyPr/>
                    <a:lstStyle/>
                    <a:p>
                      <a:pPr indent="0" lvl="0" marL="0" rtl="0" algn="ctr">
                        <a:spcBef>
                          <a:spcPts val="0"/>
                        </a:spcBef>
                        <a:spcAft>
                          <a:spcPts val="0"/>
                        </a:spcAft>
                        <a:buNone/>
                      </a:pPr>
                      <a:r>
                        <a:rPr b="1" lang="en">
                          <a:latin typeface="Calibri"/>
                          <a:ea typeface="Calibri"/>
                          <a:cs typeface="Calibri"/>
                          <a:sym typeface="Calibri"/>
                        </a:rPr>
                        <a:t>6th Dec</a:t>
                      </a:r>
                      <a:endParaRPr b="1">
                        <a:latin typeface="Calibri"/>
                        <a:ea typeface="Calibri"/>
                        <a:cs typeface="Calibri"/>
                        <a:sym typeface="Calibri"/>
                      </a:endParaRPr>
                    </a:p>
                  </a:txBody>
                  <a:tcPr marT="91425" marB="91425" marR="91425" marL="91425" anchor="ctr">
                    <a:solidFill>
                      <a:srgbClr val="D9D9D9"/>
                    </a:solidFill>
                  </a:tcPr>
                </a:tc>
                <a:tc gridSpan="4">
                  <a:txBody>
                    <a:bodyPr/>
                    <a:lstStyle/>
                    <a:p>
                      <a:pPr indent="0" lvl="0" marL="0" rtl="0" algn="ctr">
                        <a:spcBef>
                          <a:spcPts val="0"/>
                        </a:spcBef>
                        <a:spcAft>
                          <a:spcPts val="0"/>
                        </a:spcAft>
                        <a:buNone/>
                      </a:pPr>
                      <a:r>
                        <a:rPr lang="en">
                          <a:latin typeface="Calibri"/>
                          <a:ea typeface="Calibri"/>
                          <a:cs typeface="Calibri"/>
                          <a:sym typeface="Calibri"/>
                        </a:rPr>
                        <a:t>In school</a:t>
                      </a:r>
                      <a:endParaRPr/>
                    </a:p>
                  </a:txBody>
                  <a:tcPr marT="91425" marB="91425" marR="91425" marL="91425">
                    <a:solidFill>
                      <a:schemeClr val="accent6"/>
                    </a:solidFill>
                  </a:tcPr>
                </a:tc>
                <a:tc hMerge="1"/>
                <a:tc hMerge="1"/>
                <a:tc hMerge="1"/>
                <a:tc>
                  <a:txBody>
                    <a:bodyPr/>
                    <a:lstStyle/>
                    <a:p>
                      <a:pPr indent="0" lvl="0" marL="0" rtl="0" algn="ctr">
                        <a:spcBef>
                          <a:spcPts val="0"/>
                        </a:spcBef>
                        <a:spcAft>
                          <a:spcPts val="0"/>
                        </a:spcAft>
                        <a:buNone/>
                      </a:pPr>
                      <a:r>
                        <a:rPr lang="en">
                          <a:solidFill>
                            <a:srgbClr val="FF0000"/>
                          </a:solidFill>
                          <a:latin typeface="Calibri"/>
                          <a:ea typeface="Calibri"/>
                          <a:cs typeface="Calibri"/>
                          <a:sym typeface="Calibri"/>
                        </a:rPr>
                        <a:t>Review 1 due</a:t>
                      </a:r>
                      <a:endParaRPr/>
                    </a:p>
                  </a:txBody>
                  <a:tcPr marT="91425" marB="91425" marR="91425" marL="91425">
                    <a:solidFill>
                      <a:schemeClr val="accent6"/>
                    </a:solidFill>
                  </a:tcPr>
                </a:tc>
              </a:tr>
              <a:tr h="400525">
                <a:tc>
                  <a:txBody>
                    <a:bodyPr/>
                    <a:lstStyle/>
                    <a:p>
                      <a:pPr indent="0" lvl="0" marL="0" rtl="0" algn="ctr">
                        <a:spcBef>
                          <a:spcPts val="0"/>
                        </a:spcBef>
                        <a:spcAft>
                          <a:spcPts val="0"/>
                        </a:spcAft>
                        <a:buNone/>
                      </a:pPr>
                      <a:r>
                        <a:rPr b="1" lang="en">
                          <a:latin typeface="Calibri"/>
                          <a:ea typeface="Calibri"/>
                          <a:cs typeface="Calibri"/>
                          <a:sym typeface="Calibri"/>
                        </a:rPr>
                        <a:t>13th Dec</a:t>
                      </a:r>
                      <a:endParaRPr b="1">
                        <a:latin typeface="Calibri"/>
                        <a:ea typeface="Calibri"/>
                        <a:cs typeface="Calibri"/>
                        <a:sym typeface="Calibri"/>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latin typeface="Calibri"/>
                          <a:ea typeface="Calibri"/>
                          <a:cs typeface="Calibri"/>
                          <a:sym typeface="Calibri"/>
                        </a:rPr>
                        <a:t>University Geog</a:t>
                      </a:r>
                      <a:endParaRPr>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a:latin typeface="Calibri"/>
                          <a:ea typeface="Calibri"/>
                          <a:cs typeface="Calibri"/>
                          <a:sym typeface="Calibri"/>
                        </a:rPr>
                        <a:t>In school</a:t>
                      </a:r>
                      <a:endParaRPr>
                        <a:latin typeface="Calibri"/>
                        <a:ea typeface="Calibri"/>
                        <a:cs typeface="Calibri"/>
                        <a:sym typeface="Calibri"/>
                      </a:endParaRPr>
                    </a:p>
                  </a:txBody>
                  <a:tcPr marT="91425" marB="91425" marR="91425" marL="91425">
                    <a:solidFill>
                      <a:schemeClr val="accent6"/>
                    </a:solidFill>
                  </a:tcPr>
                </a:tc>
                <a:tc>
                  <a:txBody>
                    <a:bodyPr/>
                    <a:lstStyle/>
                    <a:p>
                      <a:pPr indent="0" lvl="0" marL="0" rtl="0" algn="ctr">
                        <a:spcBef>
                          <a:spcPts val="0"/>
                        </a:spcBef>
                        <a:spcAft>
                          <a:spcPts val="0"/>
                        </a:spcAft>
                        <a:buNone/>
                      </a:pPr>
                      <a:r>
                        <a:rPr lang="en">
                          <a:latin typeface="Calibri"/>
                          <a:ea typeface="Calibri"/>
                          <a:cs typeface="Calibri"/>
                          <a:sym typeface="Calibri"/>
                        </a:rPr>
                        <a:t>WSI</a:t>
                      </a:r>
                      <a:endParaRPr>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a:latin typeface="Calibri"/>
                          <a:ea typeface="Calibri"/>
                          <a:cs typeface="Calibri"/>
                          <a:sym typeface="Calibri"/>
                        </a:rPr>
                        <a:t>In school</a:t>
                      </a:r>
                      <a:endParaRPr>
                        <a:latin typeface="Calibri"/>
                        <a:ea typeface="Calibri"/>
                        <a:cs typeface="Calibri"/>
                        <a:sym typeface="Calibri"/>
                      </a:endParaRPr>
                    </a:p>
                  </a:txBody>
                  <a:tcPr marT="91425" marB="91425" marR="91425" marL="91425">
                    <a:solidFill>
                      <a:schemeClr val="accent6"/>
                    </a:solidFill>
                  </a:tcPr>
                </a:tc>
                <a:tc>
                  <a:txBody>
                    <a:bodyPr/>
                    <a:lstStyle/>
                    <a:p>
                      <a:pPr indent="0" lvl="0" marL="0" rtl="0" algn="ctr">
                        <a:spcBef>
                          <a:spcPts val="0"/>
                        </a:spcBef>
                        <a:spcAft>
                          <a:spcPts val="0"/>
                        </a:spcAft>
                        <a:buNone/>
                      </a:pPr>
                      <a:r>
                        <a:rPr lang="en">
                          <a:latin typeface="Calibri"/>
                          <a:ea typeface="Calibri"/>
                          <a:cs typeface="Calibri"/>
                          <a:sym typeface="Calibri"/>
                        </a:rPr>
                        <a:t>University Geog </a:t>
                      </a:r>
                      <a:endParaRPr>
                        <a:solidFill>
                          <a:srgbClr val="FF0000"/>
                        </a:solidFill>
                        <a:latin typeface="Calibri"/>
                        <a:ea typeface="Calibri"/>
                        <a:cs typeface="Calibri"/>
                        <a:sym typeface="Calibri"/>
                      </a:endParaRPr>
                    </a:p>
                  </a:txBody>
                  <a:tcPr marT="91425" marB="91425" marR="91425" marL="91425"/>
                </a:tc>
              </a:tr>
              <a:tr h="529400">
                <a:tc gridSpan="6">
                  <a:txBody>
                    <a:bodyPr/>
                    <a:lstStyle/>
                    <a:p>
                      <a:pPr indent="0" lvl="0" marL="0" rtl="0" algn="ctr">
                        <a:spcBef>
                          <a:spcPts val="0"/>
                        </a:spcBef>
                        <a:spcAft>
                          <a:spcPts val="0"/>
                        </a:spcAft>
                        <a:buNone/>
                      </a:pPr>
                      <a:r>
                        <a:rPr b="1" lang="en">
                          <a:latin typeface="Calibri"/>
                          <a:ea typeface="Calibri"/>
                          <a:cs typeface="Calibri"/>
                          <a:sym typeface="Calibri"/>
                        </a:rPr>
                        <a:t>Christmas Holidays</a:t>
                      </a:r>
                      <a:endParaRPr b="1">
                        <a:latin typeface="Calibri"/>
                        <a:ea typeface="Calibri"/>
                        <a:cs typeface="Calibri"/>
                        <a:sym typeface="Calibri"/>
                      </a:endParaRPr>
                    </a:p>
                  </a:txBody>
                  <a:tcPr marT="91425" marB="91425" marR="91425" marL="91425" anchor="ctr">
                    <a:solidFill>
                      <a:srgbClr val="D9D9D9"/>
                    </a:solidFill>
                  </a:tcPr>
                </a:tc>
                <a:tc hMerge="1"/>
                <a:tc hMerge="1"/>
                <a:tc hMerge="1"/>
                <a:tc hMerge="1"/>
                <a:tc hMerge="1"/>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220">
                <a:solidFill>
                  <a:srgbClr val="FFFFFF"/>
                </a:solidFill>
                <a:latin typeface="Calibri"/>
                <a:ea typeface="Calibri"/>
                <a:cs typeface="Calibri"/>
                <a:sym typeface="Calibri"/>
              </a:rPr>
              <a:t>Key dates for 2021-22 cohort: Spring </a:t>
            </a:r>
            <a:r>
              <a:rPr b="1" lang="en" sz="3220">
                <a:solidFill>
                  <a:srgbClr val="FFFFFF"/>
                </a:solidFill>
              </a:rPr>
              <a:t>½ Term 1 </a:t>
            </a:r>
            <a:endParaRPr b="1" sz="3220">
              <a:solidFill>
                <a:srgbClr val="FFFFFF"/>
              </a:solidFill>
            </a:endParaRPr>
          </a:p>
        </p:txBody>
      </p:sp>
      <p:sp>
        <p:nvSpPr>
          <p:cNvPr id="98" name="Google Shape;98;p19"/>
          <p:cNvSpPr txBox="1"/>
          <p:nvPr>
            <p:ph idx="1" type="body"/>
          </p:nvPr>
        </p:nvSpPr>
        <p:spPr>
          <a:xfrm>
            <a:off x="311700" y="1152475"/>
            <a:ext cx="8520600" cy="3819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70000" lnSpcReduction="20000"/>
          </a:bodyPr>
          <a:lstStyle/>
          <a:p>
            <a:pPr indent="-341947" lvl="0" marL="457200" rtl="0" algn="l">
              <a:spcBef>
                <a:spcPts val="0"/>
              </a:spcBef>
              <a:spcAft>
                <a:spcPts val="0"/>
              </a:spcAft>
              <a:buClr>
                <a:srgbClr val="000000"/>
              </a:buClr>
              <a:buSzPct val="100000"/>
              <a:buFont typeface="Calibri"/>
              <a:buChar char="●"/>
            </a:pPr>
            <a:r>
              <a:rPr b="1" lang="en" sz="2550">
                <a:solidFill>
                  <a:srgbClr val="000000"/>
                </a:solidFill>
                <a:latin typeface="Calibri"/>
                <a:ea typeface="Calibri"/>
                <a:cs typeface="Calibri"/>
                <a:sym typeface="Calibri"/>
              </a:rPr>
              <a:t>w/b 3rd Jan - </a:t>
            </a:r>
            <a:r>
              <a:rPr lang="en" sz="2550">
                <a:solidFill>
                  <a:srgbClr val="000000"/>
                </a:solidFill>
                <a:latin typeface="Calibri"/>
                <a:ea typeface="Calibri"/>
                <a:cs typeface="Calibri"/>
                <a:sym typeface="Calibri"/>
              </a:rPr>
              <a:t>Trainees in university all week </a:t>
            </a:r>
            <a:endParaRPr sz="2550">
              <a:solidFill>
                <a:srgbClr val="000000"/>
              </a:solidFill>
              <a:latin typeface="Calibri"/>
              <a:ea typeface="Calibri"/>
              <a:cs typeface="Calibri"/>
              <a:sym typeface="Calibri"/>
            </a:endParaRPr>
          </a:p>
          <a:p>
            <a:pPr indent="-341947" lvl="0" marL="457200" rtl="0" algn="l">
              <a:spcBef>
                <a:spcPts val="0"/>
              </a:spcBef>
              <a:spcAft>
                <a:spcPts val="0"/>
              </a:spcAft>
              <a:buClr>
                <a:srgbClr val="000000"/>
              </a:buClr>
              <a:buSzPct val="100000"/>
              <a:buFont typeface="Calibri"/>
              <a:buChar char="●"/>
            </a:pPr>
            <a:r>
              <a:rPr b="1" lang="en" sz="2550">
                <a:solidFill>
                  <a:srgbClr val="000000"/>
                </a:solidFill>
                <a:latin typeface="Calibri"/>
                <a:ea typeface="Calibri"/>
                <a:cs typeface="Calibri"/>
                <a:sym typeface="Calibri"/>
              </a:rPr>
              <a:t>w/b 10th Jan - </a:t>
            </a:r>
            <a:r>
              <a:rPr lang="en" sz="2550">
                <a:solidFill>
                  <a:srgbClr val="000000"/>
                </a:solidFill>
                <a:latin typeface="Calibri"/>
                <a:ea typeface="Calibri"/>
                <a:cs typeface="Calibri"/>
                <a:sym typeface="Calibri"/>
              </a:rPr>
              <a:t>4 week block placement in schools </a:t>
            </a:r>
            <a:endParaRPr sz="2550">
              <a:solidFill>
                <a:srgbClr val="000000"/>
              </a:solidFill>
              <a:latin typeface="Calibri"/>
              <a:ea typeface="Calibri"/>
              <a:cs typeface="Calibri"/>
              <a:sym typeface="Calibri"/>
            </a:endParaRPr>
          </a:p>
          <a:p>
            <a:pPr indent="-341947" lvl="0" marL="457200" rtl="0" algn="l">
              <a:spcBef>
                <a:spcPts val="0"/>
              </a:spcBef>
              <a:spcAft>
                <a:spcPts val="0"/>
              </a:spcAft>
              <a:buClr>
                <a:srgbClr val="FF0000"/>
              </a:buClr>
              <a:buSzPct val="100000"/>
              <a:buFont typeface="Calibri"/>
              <a:buChar char="●"/>
            </a:pPr>
            <a:r>
              <a:rPr i="1" lang="en" sz="2550">
                <a:solidFill>
                  <a:srgbClr val="FF0000"/>
                </a:solidFill>
                <a:latin typeface="Calibri"/>
                <a:ea typeface="Calibri"/>
                <a:cs typeface="Calibri"/>
                <a:sym typeface="Calibri"/>
              </a:rPr>
              <a:t>Review 2 due (on PebblePad) - </a:t>
            </a:r>
            <a:r>
              <a:rPr b="1" i="1" lang="en" sz="2550">
                <a:solidFill>
                  <a:srgbClr val="FF0000"/>
                </a:solidFill>
                <a:latin typeface="Calibri"/>
                <a:ea typeface="Calibri"/>
                <a:cs typeface="Calibri"/>
                <a:sym typeface="Calibri"/>
              </a:rPr>
              <a:t>Friday 4th February (trainees last day in </a:t>
            </a:r>
            <a:r>
              <a:rPr b="1" i="1" lang="en" sz="2550">
                <a:solidFill>
                  <a:srgbClr val="FF0000"/>
                </a:solidFill>
                <a:latin typeface="Calibri"/>
                <a:ea typeface="Calibri"/>
                <a:cs typeface="Calibri"/>
                <a:sym typeface="Calibri"/>
              </a:rPr>
              <a:t>placement</a:t>
            </a:r>
            <a:r>
              <a:rPr b="1" i="1" lang="en" sz="2550">
                <a:solidFill>
                  <a:srgbClr val="FF0000"/>
                </a:solidFill>
                <a:latin typeface="Calibri"/>
                <a:ea typeface="Calibri"/>
                <a:cs typeface="Calibri"/>
                <a:sym typeface="Calibri"/>
              </a:rPr>
              <a:t> 1)</a:t>
            </a:r>
            <a:endParaRPr b="1" i="1" sz="2550">
              <a:solidFill>
                <a:srgbClr val="FF0000"/>
              </a:solidFill>
              <a:latin typeface="Calibri"/>
              <a:ea typeface="Calibri"/>
              <a:cs typeface="Calibri"/>
              <a:sym typeface="Calibri"/>
            </a:endParaRPr>
          </a:p>
          <a:p>
            <a:pPr indent="-341947" lvl="0" marL="457200" rtl="0" algn="l">
              <a:spcBef>
                <a:spcPts val="0"/>
              </a:spcBef>
              <a:spcAft>
                <a:spcPts val="0"/>
              </a:spcAft>
              <a:buClr>
                <a:srgbClr val="FF0000"/>
              </a:buClr>
              <a:buSzPct val="100000"/>
              <a:buFont typeface="Calibri"/>
              <a:buChar char="●"/>
            </a:pPr>
            <a:r>
              <a:rPr i="1" lang="en" sz="2550">
                <a:solidFill>
                  <a:srgbClr val="FF0000"/>
                </a:solidFill>
                <a:latin typeface="Calibri"/>
                <a:ea typeface="Calibri"/>
                <a:cs typeface="Calibri"/>
                <a:sym typeface="Calibri"/>
              </a:rPr>
              <a:t>Trainee assignment 2 deadline - </a:t>
            </a:r>
            <a:r>
              <a:rPr b="1" i="1" lang="en" sz="2550">
                <a:solidFill>
                  <a:srgbClr val="FF0000"/>
                </a:solidFill>
                <a:latin typeface="Calibri"/>
                <a:ea typeface="Calibri"/>
                <a:cs typeface="Calibri"/>
                <a:sym typeface="Calibri"/>
              </a:rPr>
              <a:t>Monday 14th February</a:t>
            </a:r>
            <a:endParaRPr b="1" i="1" sz="2550">
              <a:solidFill>
                <a:srgbClr val="FF0000"/>
              </a:solidFill>
              <a:latin typeface="Calibri"/>
              <a:ea typeface="Calibri"/>
              <a:cs typeface="Calibri"/>
              <a:sym typeface="Calibri"/>
            </a:endParaRPr>
          </a:p>
          <a:p>
            <a:pPr indent="0" lvl="0" marL="114300" rtl="0" algn="l">
              <a:lnSpc>
                <a:spcPct val="100000"/>
              </a:lnSpc>
              <a:spcBef>
                <a:spcPts val="1200"/>
              </a:spcBef>
              <a:spcAft>
                <a:spcPts val="0"/>
              </a:spcAft>
              <a:buNone/>
            </a:pPr>
            <a:r>
              <a:rPr lang="en" sz="2805">
                <a:solidFill>
                  <a:srgbClr val="0000FF"/>
                </a:solidFill>
                <a:latin typeface="Calibri"/>
                <a:ea typeface="Calibri"/>
                <a:cs typeface="Calibri"/>
                <a:sym typeface="Calibri"/>
              </a:rPr>
              <a:t>Evaluate your planning, teaching and assessment of a sequence of lessons (approximately 4-6 lessons) by answering the following three questions:</a:t>
            </a:r>
            <a:endParaRPr sz="2805">
              <a:solidFill>
                <a:srgbClr val="0000FF"/>
              </a:solidFill>
              <a:latin typeface="Calibri"/>
              <a:ea typeface="Calibri"/>
              <a:cs typeface="Calibri"/>
              <a:sym typeface="Calibri"/>
            </a:endParaRPr>
          </a:p>
          <a:p>
            <a:pPr indent="-308610" lvl="0" marL="457200" rtl="0" algn="l">
              <a:lnSpc>
                <a:spcPct val="100000"/>
              </a:lnSpc>
              <a:spcBef>
                <a:spcPts val="0"/>
              </a:spcBef>
              <a:spcAft>
                <a:spcPts val="0"/>
              </a:spcAft>
              <a:buClr>
                <a:srgbClr val="0000FF"/>
              </a:buClr>
              <a:buSzPct val="64171"/>
              <a:buFont typeface="Arial"/>
              <a:buChar char="•"/>
            </a:pPr>
            <a:r>
              <a:rPr i="1" lang="en" sz="2805">
                <a:solidFill>
                  <a:srgbClr val="0000FF"/>
                </a:solidFill>
                <a:latin typeface="Calibri"/>
                <a:ea typeface="Calibri"/>
                <a:cs typeface="Calibri"/>
                <a:sym typeface="Calibri"/>
              </a:rPr>
              <a:t>TS2: How well did I promote good progress and outcomes by pupils in their learning of geography? </a:t>
            </a:r>
            <a:endParaRPr i="1" sz="2800">
              <a:solidFill>
                <a:srgbClr val="0000FF"/>
              </a:solidFill>
              <a:latin typeface="Arial"/>
              <a:ea typeface="Arial"/>
              <a:cs typeface="Arial"/>
              <a:sym typeface="Arial"/>
            </a:endParaRPr>
          </a:p>
          <a:p>
            <a:pPr indent="-308610" lvl="0" marL="457200" rtl="0" algn="l">
              <a:lnSpc>
                <a:spcPct val="100000"/>
              </a:lnSpc>
              <a:spcBef>
                <a:spcPts val="0"/>
              </a:spcBef>
              <a:spcAft>
                <a:spcPts val="0"/>
              </a:spcAft>
              <a:buClr>
                <a:srgbClr val="0000FF"/>
              </a:buClr>
              <a:buSzPct val="64171"/>
              <a:buFont typeface="Arial"/>
              <a:buChar char="•"/>
            </a:pPr>
            <a:r>
              <a:rPr i="1" lang="en" sz="2805">
                <a:solidFill>
                  <a:srgbClr val="0000FF"/>
                </a:solidFill>
                <a:latin typeface="Calibri"/>
                <a:ea typeface="Calibri"/>
                <a:cs typeface="Calibri"/>
                <a:sym typeface="Calibri"/>
              </a:rPr>
              <a:t>TS5: How well did I adapt my subject teaching to respond to the strengths and needs of all pupils?</a:t>
            </a:r>
            <a:endParaRPr i="1" sz="2800">
              <a:solidFill>
                <a:srgbClr val="0000FF"/>
              </a:solidFill>
              <a:latin typeface="Arial"/>
              <a:ea typeface="Arial"/>
              <a:cs typeface="Arial"/>
              <a:sym typeface="Arial"/>
            </a:endParaRPr>
          </a:p>
          <a:p>
            <a:pPr indent="-308610" lvl="0" marL="457200" rtl="0" algn="l">
              <a:lnSpc>
                <a:spcPct val="100000"/>
              </a:lnSpc>
              <a:spcBef>
                <a:spcPts val="0"/>
              </a:spcBef>
              <a:spcAft>
                <a:spcPts val="0"/>
              </a:spcAft>
              <a:buClr>
                <a:srgbClr val="0000FF"/>
              </a:buClr>
              <a:buSzPct val="64171"/>
              <a:buFont typeface="Arial"/>
              <a:buChar char="•"/>
            </a:pPr>
            <a:r>
              <a:rPr i="1" lang="en" sz="2805">
                <a:solidFill>
                  <a:srgbClr val="0000FF"/>
                </a:solidFill>
                <a:latin typeface="Calibri"/>
                <a:ea typeface="Calibri"/>
                <a:cs typeface="Calibri"/>
                <a:sym typeface="Calibri"/>
              </a:rPr>
              <a:t>TS6: How well did I make productive use of assessment to help pupils learn in geography?</a:t>
            </a:r>
            <a:r>
              <a:rPr lang="en" sz="2805">
                <a:solidFill>
                  <a:srgbClr val="0000FF"/>
                </a:solidFill>
                <a:latin typeface="Calibri"/>
                <a:ea typeface="Calibri"/>
                <a:cs typeface="Calibri"/>
                <a:sym typeface="Calibri"/>
              </a:rPr>
              <a:t> </a:t>
            </a:r>
            <a:endParaRPr sz="2800">
              <a:solidFill>
                <a:srgbClr val="0000FF"/>
              </a:solidFill>
              <a:latin typeface="Arial"/>
              <a:ea typeface="Arial"/>
              <a:cs typeface="Arial"/>
              <a:sym typeface="Arial"/>
            </a:endParaRPr>
          </a:p>
          <a:p>
            <a:pPr indent="0" lvl="0" marL="0" rtl="0" algn="l">
              <a:lnSpc>
                <a:spcPct val="90000"/>
              </a:lnSpc>
              <a:spcBef>
                <a:spcPts val="0"/>
              </a:spcBef>
              <a:spcAft>
                <a:spcPts val="0"/>
              </a:spcAft>
              <a:buNone/>
            </a:pPr>
            <a:r>
              <a:t/>
            </a:r>
            <a:endParaRPr sz="2550">
              <a:solidFill>
                <a:srgbClr val="0000FF"/>
              </a:solidFill>
              <a:latin typeface="Calibri"/>
              <a:ea typeface="Calibri"/>
              <a:cs typeface="Calibri"/>
              <a:sym typeface="Calibri"/>
            </a:endParaRPr>
          </a:p>
          <a:p>
            <a:pPr indent="0" lvl="0" marL="0" rtl="0" algn="l">
              <a:lnSpc>
                <a:spcPct val="100000"/>
              </a:lnSpc>
              <a:spcBef>
                <a:spcPts val="0"/>
              </a:spcBef>
              <a:spcAft>
                <a:spcPts val="0"/>
              </a:spcAft>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1000"/>
                                        <p:tgtEl>
                                          <p:spTgt spid="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Effect filter="fade" transition="in">
                                      <p:cBhvr>
                                        <p:cTn dur="1000"/>
                                        <p:tgtEl>
                                          <p:spTgt spid="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Effect filter="fade" transition="in">
                                      <p:cBhvr>
                                        <p:cTn dur="1000"/>
                                        <p:tgtEl>
                                          <p:spTgt spid="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Effect filter="fade" transition="in">
                                      <p:cBhvr>
                                        <p:cTn dur="1000"/>
                                        <p:tgtEl>
                                          <p:spTgt spid="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4" st="4"/>
                                            </p:txEl>
                                          </p:spTgt>
                                        </p:tgtEl>
                                        <p:attrNameLst>
                                          <p:attrName>style.visibility</p:attrName>
                                        </p:attrNameLst>
                                      </p:cBhvr>
                                      <p:to>
                                        <p:strVal val="visible"/>
                                      </p:to>
                                    </p:set>
                                    <p:animEffect filter="fade" transition="in">
                                      <p:cBhvr>
                                        <p:cTn dur="1000"/>
                                        <p:tgtEl>
                                          <p:spTgt spid="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5" st="5"/>
                                            </p:txEl>
                                          </p:spTgt>
                                        </p:tgtEl>
                                        <p:attrNameLst>
                                          <p:attrName>style.visibility</p:attrName>
                                        </p:attrNameLst>
                                      </p:cBhvr>
                                      <p:to>
                                        <p:strVal val="visible"/>
                                      </p:to>
                                    </p:set>
                                    <p:animEffect filter="fade" transition="in">
                                      <p:cBhvr>
                                        <p:cTn dur="1000"/>
                                        <p:tgtEl>
                                          <p:spTgt spid="9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6" st="6"/>
                                            </p:txEl>
                                          </p:spTgt>
                                        </p:tgtEl>
                                        <p:attrNameLst>
                                          <p:attrName>style.visibility</p:attrName>
                                        </p:attrNameLst>
                                      </p:cBhvr>
                                      <p:to>
                                        <p:strVal val="visible"/>
                                      </p:to>
                                    </p:set>
                                    <p:animEffect filter="fade" transition="in">
                                      <p:cBhvr>
                                        <p:cTn dur="1000"/>
                                        <p:tgtEl>
                                          <p:spTgt spid="9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7" st="7"/>
                                            </p:txEl>
                                          </p:spTgt>
                                        </p:tgtEl>
                                        <p:attrNameLst>
                                          <p:attrName>style.visibility</p:attrName>
                                        </p:attrNameLst>
                                      </p:cBhvr>
                                      <p:to>
                                        <p:strVal val="visible"/>
                                      </p:to>
                                    </p:set>
                                    <p:animEffect filter="fade" transition="in">
                                      <p:cBhvr>
                                        <p:cTn dur="1000"/>
                                        <p:tgtEl>
                                          <p:spTgt spid="9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8" st="8"/>
                                            </p:txEl>
                                          </p:spTgt>
                                        </p:tgtEl>
                                        <p:attrNameLst>
                                          <p:attrName>style.visibility</p:attrName>
                                        </p:attrNameLst>
                                      </p:cBhvr>
                                      <p:to>
                                        <p:strVal val="visible"/>
                                      </p:to>
                                    </p:set>
                                    <p:animEffect filter="fade" transition="in">
                                      <p:cBhvr>
                                        <p:cTn dur="1000"/>
                                        <p:tgtEl>
                                          <p:spTgt spid="9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9" st="9"/>
                                            </p:txEl>
                                          </p:spTgt>
                                        </p:tgtEl>
                                        <p:attrNameLst>
                                          <p:attrName>style.visibility</p:attrName>
                                        </p:attrNameLst>
                                      </p:cBhvr>
                                      <p:to>
                                        <p:strVal val="visible"/>
                                      </p:to>
                                    </p:set>
                                    <p:animEffect filter="fade" transition="in">
                                      <p:cBhvr>
                                        <p:cTn dur="1000"/>
                                        <p:tgtEl>
                                          <p:spTgt spid="98">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195975" y="92300"/>
            <a:ext cx="8636400" cy="7902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220">
                <a:solidFill>
                  <a:srgbClr val="FFFFFF"/>
                </a:solidFill>
                <a:latin typeface="Calibri"/>
                <a:ea typeface="Calibri"/>
                <a:cs typeface="Calibri"/>
                <a:sym typeface="Calibri"/>
              </a:rPr>
              <a:t>Key dates for 2021-22 cohort: Spring </a:t>
            </a:r>
            <a:r>
              <a:rPr b="1" lang="en" sz="3220">
                <a:solidFill>
                  <a:srgbClr val="FFFFFF"/>
                </a:solidFill>
              </a:rPr>
              <a:t>½ Term 1 </a:t>
            </a:r>
            <a:endParaRPr b="1" sz="3220">
              <a:solidFill>
                <a:srgbClr val="FFFFFF"/>
              </a:solidFill>
            </a:endParaRPr>
          </a:p>
        </p:txBody>
      </p:sp>
      <p:graphicFrame>
        <p:nvGraphicFramePr>
          <p:cNvPr id="104" name="Google Shape;104;p20"/>
          <p:cNvGraphicFramePr/>
          <p:nvPr/>
        </p:nvGraphicFramePr>
        <p:xfrm>
          <a:off x="311700" y="960697"/>
          <a:ext cx="3000000" cy="3000000"/>
        </p:xfrm>
        <a:graphic>
          <a:graphicData uri="http://schemas.openxmlformats.org/drawingml/2006/table">
            <a:tbl>
              <a:tblPr>
                <a:noFill/>
                <a:tableStyleId>{A77E8799-8026-4263-95FB-6AF2B4B0A530}</a:tableStyleId>
              </a:tblPr>
              <a:tblGrid>
                <a:gridCol w="1420100"/>
                <a:gridCol w="1420100"/>
                <a:gridCol w="1420100"/>
                <a:gridCol w="1420100"/>
                <a:gridCol w="1420100"/>
                <a:gridCol w="1420100"/>
              </a:tblGrid>
              <a:tr h="400525">
                <a:tc>
                  <a:txBody>
                    <a:bodyPr/>
                    <a:lstStyle/>
                    <a:p>
                      <a:pPr indent="0" lvl="0" marL="0" rtl="0" algn="ctr">
                        <a:spcBef>
                          <a:spcPts val="0"/>
                        </a:spcBef>
                        <a:spcAft>
                          <a:spcPts val="0"/>
                        </a:spcAft>
                        <a:buNone/>
                      </a:pPr>
                      <a:r>
                        <a:rPr b="1" lang="en">
                          <a:latin typeface="Calibri"/>
                          <a:ea typeface="Calibri"/>
                          <a:cs typeface="Calibri"/>
                          <a:sym typeface="Calibri"/>
                        </a:rPr>
                        <a:t>w/b</a:t>
                      </a:r>
                      <a:endParaRPr b="1">
                        <a:latin typeface="Calibri"/>
                        <a:ea typeface="Calibri"/>
                        <a:cs typeface="Calibri"/>
                        <a:sym typeface="Calibri"/>
                      </a:endParaRPr>
                    </a:p>
                  </a:txBody>
                  <a:tcPr marT="91425" marB="91425" marR="91425" marL="91425">
                    <a:solidFill>
                      <a:srgbClr val="D9D9D9"/>
                    </a:solidFill>
                  </a:tcPr>
                </a:tc>
                <a:tc>
                  <a:txBody>
                    <a:bodyPr/>
                    <a:lstStyle/>
                    <a:p>
                      <a:pPr indent="0" lvl="0" marL="0" rtl="0" algn="ctr">
                        <a:spcBef>
                          <a:spcPts val="0"/>
                        </a:spcBef>
                        <a:spcAft>
                          <a:spcPts val="0"/>
                        </a:spcAft>
                        <a:buNone/>
                      </a:pPr>
                      <a:r>
                        <a:rPr b="1" lang="en">
                          <a:latin typeface="Calibri"/>
                          <a:ea typeface="Calibri"/>
                          <a:cs typeface="Calibri"/>
                          <a:sym typeface="Calibri"/>
                        </a:rPr>
                        <a:t>Mon</a:t>
                      </a:r>
                      <a:endParaRPr b="1">
                        <a:latin typeface="Calibri"/>
                        <a:ea typeface="Calibri"/>
                        <a:cs typeface="Calibri"/>
                        <a:sym typeface="Calibri"/>
                      </a:endParaRPr>
                    </a:p>
                  </a:txBody>
                  <a:tcPr marT="91425" marB="91425" marR="91425" marL="91425">
                    <a:solidFill>
                      <a:srgbClr val="D9D9D9"/>
                    </a:solidFill>
                  </a:tcPr>
                </a:tc>
                <a:tc>
                  <a:txBody>
                    <a:bodyPr/>
                    <a:lstStyle/>
                    <a:p>
                      <a:pPr indent="0" lvl="0" marL="0" rtl="0" algn="ctr">
                        <a:spcBef>
                          <a:spcPts val="0"/>
                        </a:spcBef>
                        <a:spcAft>
                          <a:spcPts val="0"/>
                        </a:spcAft>
                        <a:buNone/>
                      </a:pPr>
                      <a:r>
                        <a:rPr b="1" lang="en">
                          <a:latin typeface="Calibri"/>
                          <a:ea typeface="Calibri"/>
                          <a:cs typeface="Calibri"/>
                          <a:sym typeface="Calibri"/>
                        </a:rPr>
                        <a:t>Tue</a:t>
                      </a:r>
                      <a:endParaRPr b="1">
                        <a:latin typeface="Calibri"/>
                        <a:ea typeface="Calibri"/>
                        <a:cs typeface="Calibri"/>
                        <a:sym typeface="Calibri"/>
                      </a:endParaRPr>
                    </a:p>
                  </a:txBody>
                  <a:tcPr marT="91425" marB="91425" marR="91425" marL="91425">
                    <a:solidFill>
                      <a:srgbClr val="D9D9D9"/>
                    </a:solidFill>
                  </a:tcPr>
                </a:tc>
                <a:tc>
                  <a:txBody>
                    <a:bodyPr/>
                    <a:lstStyle/>
                    <a:p>
                      <a:pPr indent="0" lvl="0" marL="0" rtl="0" algn="ctr">
                        <a:spcBef>
                          <a:spcPts val="0"/>
                        </a:spcBef>
                        <a:spcAft>
                          <a:spcPts val="0"/>
                        </a:spcAft>
                        <a:buNone/>
                      </a:pPr>
                      <a:r>
                        <a:rPr b="1" lang="en">
                          <a:latin typeface="Calibri"/>
                          <a:ea typeface="Calibri"/>
                          <a:cs typeface="Calibri"/>
                          <a:sym typeface="Calibri"/>
                        </a:rPr>
                        <a:t>Wed</a:t>
                      </a:r>
                      <a:endParaRPr b="1">
                        <a:latin typeface="Calibri"/>
                        <a:ea typeface="Calibri"/>
                        <a:cs typeface="Calibri"/>
                        <a:sym typeface="Calibri"/>
                      </a:endParaRPr>
                    </a:p>
                  </a:txBody>
                  <a:tcPr marT="91425" marB="91425" marR="91425" marL="91425">
                    <a:solidFill>
                      <a:srgbClr val="D9D9D9"/>
                    </a:solidFill>
                  </a:tcPr>
                </a:tc>
                <a:tc>
                  <a:txBody>
                    <a:bodyPr/>
                    <a:lstStyle/>
                    <a:p>
                      <a:pPr indent="0" lvl="0" marL="0" rtl="0" algn="ctr">
                        <a:spcBef>
                          <a:spcPts val="0"/>
                        </a:spcBef>
                        <a:spcAft>
                          <a:spcPts val="0"/>
                        </a:spcAft>
                        <a:buNone/>
                      </a:pPr>
                      <a:r>
                        <a:rPr b="1" lang="en">
                          <a:latin typeface="Calibri"/>
                          <a:ea typeface="Calibri"/>
                          <a:cs typeface="Calibri"/>
                          <a:sym typeface="Calibri"/>
                        </a:rPr>
                        <a:t>Thur</a:t>
                      </a:r>
                      <a:endParaRPr b="1">
                        <a:latin typeface="Calibri"/>
                        <a:ea typeface="Calibri"/>
                        <a:cs typeface="Calibri"/>
                        <a:sym typeface="Calibri"/>
                      </a:endParaRPr>
                    </a:p>
                  </a:txBody>
                  <a:tcPr marT="91425" marB="91425" marR="91425" marL="91425">
                    <a:solidFill>
                      <a:srgbClr val="D9D9D9"/>
                    </a:solidFill>
                  </a:tcPr>
                </a:tc>
                <a:tc>
                  <a:txBody>
                    <a:bodyPr/>
                    <a:lstStyle/>
                    <a:p>
                      <a:pPr indent="0" lvl="0" marL="0" rtl="0" algn="ctr">
                        <a:spcBef>
                          <a:spcPts val="0"/>
                        </a:spcBef>
                        <a:spcAft>
                          <a:spcPts val="0"/>
                        </a:spcAft>
                        <a:buNone/>
                      </a:pPr>
                      <a:r>
                        <a:rPr b="1" lang="en">
                          <a:latin typeface="Calibri"/>
                          <a:ea typeface="Calibri"/>
                          <a:cs typeface="Calibri"/>
                          <a:sym typeface="Calibri"/>
                        </a:rPr>
                        <a:t>Fri</a:t>
                      </a:r>
                      <a:endParaRPr b="1">
                        <a:latin typeface="Calibri"/>
                        <a:ea typeface="Calibri"/>
                        <a:cs typeface="Calibri"/>
                        <a:sym typeface="Calibri"/>
                      </a:endParaRPr>
                    </a:p>
                  </a:txBody>
                  <a:tcPr marT="91425" marB="91425" marR="91425" marL="91425">
                    <a:solidFill>
                      <a:srgbClr val="D9D9D9"/>
                    </a:solidFill>
                  </a:tcPr>
                </a:tc>
              </a:tr>
              <a:tr h="400525">
                <a:tc>
                  <a:txBody>
                    <a:bodyPr/>
                    <a:lstStyle/>
                    <a:p>
                      <a:pPr indent="0" lvl="0" marL="0" rtl="0" algn="ctr">
                        <a:spcBef>
                          <a:spcPts val="0"/>
                        </a:spcBef>
                        <a:spcAft>
                          <a:spcPts val="0"/>
                        </a:spcAft>
                        <a:buNone/>
                      </a:pPr>
                      <a:r>
                        <a:rPr b="1" lang="en">
                          <a:latin typeface="Calibri"/>
                          <a:ea typeface="Calibri"/>
                          <a:cs typeface="Calibri"/>
                          <a:sym typeface="Calibri"/>
                        </a:rPr>
                        <a:t>3rd Jan</a:t>
                      </a:r>
                      <a:endParaRPr b="1">
                        <a:latin typeface="Calibri"/>
                        <a:ea typeface="Calibri"/>
                        <a:cs typeface="Calibri"/>
                        <a:sym typeface="Calibri"/>
                      </a:endParaRPr>
                    </a:p>
                  </a:txBody>
                  <a:tcPr marT="91425" marB="91425" marR="91425" marL="91425" anchor="ctr">
                    <a:solidFill>
                      <a:srgbClr val="D9D9D9"/>
                    </a:solidFill>
                  </a:tcPr>
                </a:tc>
                <a:tc>
                  <a:txBody>
                    <a:bodyPr/>
                    <a:lstStyle/>
                    <a:p>
                      <a:pPr indent="0" lvl="0" marL="0" rtl="0" algn="ctr">
                        <a:lnSpc>
                          <a:spcPct val="115000"/>
                        </a:lnSpc>
                        <a:spcBef>
                          <a:spcPts val="0"/>
                        </a:spcBef>
                        <a:spcAft>
                          <a:spcPts val="1200"/>
                        </a:spcAft>
                        <a:buNone/>
                      </a:pPr>
                      <a:r>
                        <a:rPr lang="en">
                          <a:latin typeface="Calibri"/>
                          <a:ea typeface="Calibri"/>
                          <a:cs typeface="Calibri"/>
                          <a:sym typeface="Calibri"/>
                        </a:rPr>
                        <a:t>Bank Holiday</a:t>
                      </a:r>
                      <a:endParaRPr>
                        <a:latin typeface="Calibri"/>
                        <a:ea typeface="Calibri"/>
                        <a:cs typeface="Calibri"/>
                        <a:sym typeface="Calibri"/>
                      </a:endParaRPr>
                    </a:p>
                  </a:txBody>
                  <a:tcPr marT="91425" marB="91425" marR="91425" marL="91425"/>
                </a:tc>
                <a:tc gridSpan="4">
                  <a:txBody>
                    <a:bodyPr/>
                    <a:lstStyle/>
                    <a:p>
                      <a:pPr indent="0" lvl="0" marL="0" rtl="0" algn="ctr">
                        <a:lnSpc>
                          <a:spcPct val="115000"/>
                        </a:lnSpc>
                        <a:spcBef>
                          <a:spcPts val="0"/>
                        </a:spcBef>
                        <a:spcAft>
                          <a:spcPts val="1200"/>
                        </a:spcAft>
                        <a:buNone/>
                      </a:pPr>
                      <a:r>
                        <a:rPr lang="en">
                          <a:latin typeface="Calibri"/>
                          <a:ea typeface="Calibri"/>
                          <a:cs typeface="Calibri"/>
                          <a:sym typeface="Calibri"/>
                        </a:rPr>
                        <a:t>Trainees in university all week</a:t>
                      </a:r>
                      <a:endParaRPr>
                        <a:latin typeface="Calibri"/>
                        <a:ea typeface="Calibri"/>
                        <a:cs typeface="Calibri"/>
                        <a:sym typeface="Calibri"/>
                      </a:endParaRPr>
                    </a:p>
                  </a:txBody>
                  <a:tcPr marT="91425" marB="91425" marR="91425" marL="91425"/>
                </a:tc>
                <a:tc hMerge="1"/>
                <a:tc hMerge="1"/>
                <a:tc hMerge="1"/>
              </a:tr>
              <a:tr h="400525">
                <a:tc>
                  <a:txBody>
                    <a:bodyPr/>
                    <a:lstStyle/>
                    <a:p>
                      <a:pPr indent="0" lvl="0" marL="0" rtl="0" algn="ctr">
                        <a:spcBef>
                          <a:spcPts val="0"/>
                        </a:spcBef>
                        <a:spcAft>
                          <a:spcPts val="0"/>
                        </a:spcAft>
                        <a:buNone/>
                      </a:pPr>
                      <a:r>
                        <a:rPr b="1" lang="en">
                          <a:latin typeface="Calibri"/>
                          <a:ea typeface="Calibri"/>
                          <a:cs typeface="Calibri"/>
                          <a:sym typeface="Calibri"/>
                        </a:rPr>
                        <a:t>10th Jan</a:t>
                      </a:r>
                      <a:endParaRPr b="1">
                        <a:latin typeface="Calibri"/>
                        <a:ea typeface="Calibri"/>
                        <a:cs typeface="Calibri"/>
                        <a:sym typeface="Calibri"/>
                      </a:endParaRPr>
                    </a:p>
                  </a:txBody>
                  <a:tcPr marT="91425" marB="91425" marR="91425" marL="91425" anchor="ctr">
                    <a:solidFill>
                      <a:srgbClr val="D9D9D9"/>
                    </a:solidFill>
                  </a:tcPr>
                </a:tc>
                <a:tc gridSpan="5">
                  <a:txBody>
                    <a:bodyPr/>
                    <a:lstStyle/>
                    <a:p>
                      <a:pPr indent="0" lvl="0" marL="0" rtl="0" algn="ctr">
                        <a:spcBef>
                          <a:spcPts val="0"/>
                        </a:spcBef>
                        <a:spcAft>
                          <a:spcPts val="0"/>
                        </a:spcAft>
                        <a:buNone/>
                      </a:pPr>
                      <a:r>
                        <a:rPr lang="en">
                          <a:latin typeface="Calibri"/>
                          <a:ea typeface="Calibri"/>
                          <a:cs typeface="Calibri"/>
                          <a:sym typeface="Calibri"/>
                        </a:rPr>
                        <a:t>In school</a:t>
                      </a:r>
                      <a:endParaRPr>
                        <a:latin typeface="Calibri"/>
                        <a:ea typeface="Calibri"/>
                        <a:cs typeface="Calibri"/>
                        <a:sym typeface="Calibri"/>
                      </a:endParaRPr>
                    </a:p>
                  </a:txBody>
                  <a:tcPr marT="91425" marB="91425" marR="91425" marL="91425">
                    <a:solidFill>
                      <a:schemeClr val="accent6"/>
                    </a:solidFill>
                  </a:tcPr>
                </a:tc>
                <a:tc hMerge="1"/>
                <a:tc hMerge="1"/>
                <a:tc hMerge="1"/>
                <a:tc hMerge="1"/>
              </a:tr>
              <a:tr h="543850">
                <a:tc>
                  <a:txBody>
                    <a:bodyPr/>
                    <a:lstStyle/>
                    <a:p>
                      <a:pPr indent="0" lvl="0" marL="0" rtl="0" algn="ctr">
                        <a:spcBef>
                          <a:spcPts val="0"/>
                        </a:spcBef>
                        <a:spcAft>
                          <a:spcPts val="0"/>
                        </a:spcAft>
                        <a:buNone/>
                      </a:pPr>
                      <a:r>
                        <a:rPr b="1" lang="en">
                          <a:latin typeface="Calibri"/>
                          <a:ea typeface="Calibri"/>
                          <a:cs typeface="Calibri"/>
                          <a:sym typeface="Calibri"/>
                        </a:rPr>
                        <a:t>17th Jan</a:t>
                      </a:r>
                      <a:endParaRPr b="1">
                        <a:latin typeface="Calibri"/>
                        <a:ea typeface="Calibri"/>
                        <a:cs typeface="Calibri"/>
                        <a:sym typeface="Calibri"/>
                      </a:endParaRPr>
                    </a:p>
                  </a:txBody>
                  <a:tcPr marT="91425" marB="91425" marR="91425" marL="91425" anchor="ctr">
                    <a:solidFill>
                      <a:srgbClr val="D9D9D9"/>
                    </a:solidFill>
                  </a:tcPr>
                </a:tc>
                <a:tc gridSpan="5">
                  <a:txBody>
                    <a:bodyPr/>
                    <a:lstStyle/>
                    <a:p>
                      <a:pPr indent="0" lvl="0" marL="0" rtl="0" algn="ctr">
                        <a:spcBef>
                          <a:spcPts val="0"/>
                        </a:spcBef>
                        <a:spcAft>
                          <a:spcPts val="0"/>
                        </a:spcAft>
                        <a:buNone/>
                      </a:pPr>
                      <a:r>
                        <a:rPr lang="en">
                          <a:latin typeface="Calibri"/>
                          <a:ea typeface="Calibri"/>
                          <a:cs typeface="Calibri"/>
                          <a:sym typeface="Calibri"/>
                        </a:rPr>
                        <a:t>In school</a:t>
                      </a:r>
                      <a:endParaRPr/>
                    </a:p>
                  </a:txBody>
                  <a:tcPr marT="91425" marB="91425" marR="91425" marL="91425" anchor="ctr">
                    <a:solidFill>
                      <a:schemeClr val="accent6"/>
                    </a:solidFill>
                  </a:tcPr>
                </a:tc>
                <a:tc hMerge="1"/>
                <a:tc hMerge="1"/>
                <a:tc hMerge="1"/>
                <a:tc hMerge="1"/>
              </a:tr>
              <a:tr h="400525">
                <a:tc>
                  <a:txBody>
                    <a:bodyPr/>
                    <a:lstStyle/>
                    <a:p>
                      <a:pPr indent="0" lvl="0" marL="0" rtl="0" algn="ctr">
                        <a:spcBef>
                          <a:spcPts val="0"/>
                        </a:spcBef>
                        <a:spcAft>
                          <a:spcPts val="0"/>
                        </a:spcAft>
                        <a:buNone/>
                      </a:pPr>
                      <a:r>
                        <a:rPr b="1" lang="en">
                          <a:latin typeface="Calibri"/>
                          <a:ea typeface="Calibri"/>
                          <a:cs typeface="Calibri"/>
                          <a:sym typeface="Calibri"/>
                        </a:rPr>
                        <a:t>24th Jan</a:t>
                      </a:r>
                      <a:endParaRPr b="1">
                        <a:latin typeface="Calibri"/>
                        <a:ea typeface="Calibri"/>
                        <a:cs typeface="Calibri"/>
                        <a:sym typeface="Calibri"/>
                      </a:endParaRPr>
                    </a:p>
                  </a:txBody>
                  <a:tcPr marT="91425" marB="91425" marR="91425" marL="91425" anchor="ctr">
                    <a:solidFill>
                      <a:srgbClr val="D9D9D9"/>
                    </a:solidFill>
                  </a:tcPr>
                </a:tc>
                <a:tc gridSpan="5">
                  <a:txBody>
                    <a:bodyPr/>
                    <a:lstStyle/>
                    <a:p>
                      <a:pPr indent="0" lvl="0" marL="0" rtl="0" algn="ctr">
                        <a:spcBef>
                          <a:spcPts val="0"/>
                        </a:spcBef>
                        <a:spcAft>
                          <a:spcPts val="0"/>
                        </a:spcAft>
                        <a:buNone/>
                      </a:pPr>
                      <a:r>
                        <a:rPr lang="en">
                          <a:latin typeface="Calibri"/>
                          <a:ea typeface="Calibri"/>
                          <a:cs typeface="Calibri"/>
                          <a:sym typeface="Calibri"/>
                        </a:rPr>
                        <a:t>In school</a:t>
                      </a:r>
                      <a:endParaRPr/>
                    </a:p>
                  </a:txBody>
                  <a:tcPr marT="91425" marB="91425" marR="91425" marL="91425">
                    <a:solidFill>
                      <a:schemeClr val="accent6"/>
                    </a:solidFill>
                  </a:tcPr>
                </a:tc>
                <a:tc hMerge="1"/>
                <a:tc hMerge="1"/>
                <a:tc hMerge="1"/>
                <a:tc hMerge="1"/>
              </a:tr>
              <a:tr h="400525">
                <a:tc>
                  <a:txBody>
                    <a:bodyPr/>
                    <a:lstStyle/>
                    <a:p>
                      <a:pPr indent="0" lvl="0" marL="0" rtl="0" algn="ctr">
                        <a:spcBef>
                          <a:spcPts val="0"/>
                        </a:spcBef>
                        <a:spcAft>
                          <a:spcPts val="0"/>
                        </a:spcAft>
                        <a:buNone/>
                      </a:pPr>
                      <a:r>
                        <a:rPr b="1" lang="en">
                          <a:latin typeface="Calibri"/>
                          <a:ea typeface="Calibri"/>
                          <a:cs typeface="Calibri"/>
                          <a:sym typeface="Calibri"/>
                        </a:rPr>
                        <a:t>31st Jan</a:t>
                      </a:r>
                      <a:endParaRPr b="1">
                        <a:latin typeface="Calibri"/>
                        <a:ea typeface="Calibri"/>
                        <a:cs typeface="Calibri"/>
                        <a:sym typeface="Calibri"/>
                      </a:endParaRPr>
                    </a:p>
                  </a:txBody>
                  <a:tcPr marT="91425" marB="91425" marR="91425" marL="91425" anchor="ctr">
                    <a:solidFill>
                      <a:srgbClr val="D9D9D9"/>
                    </a:solidFill>
                  </a:tcPr>
                </a:tc>
                <a:tc gridSpan="4">
                  <a:txBody>
                    <a:bodyPr/>
                    <a:lstStyle/>
                    <a:p>
                      <a:pPr indent="0" lvl="0" marL="0" rtl="0" algn="ctr">
                        <a:spcBef>
                          <a:spcPts val="0"/>
                        </a:spcBef>
                        <a:spcAft>
                          <a:spcPts val="0"/>
                        </a:spcAft>
                        <a:buNone/>
                      </a:pPr>
                      <a:r>
                        <a:rPr lang="en">
                          <a:latin typeface="Calibri"/>
                          <a:ea typeface="Calibri"/>
                          <a:cs typeface="Calibri"/>
                          <a:sym typeface="Calibri"/>
                        </a:rPr>
                        <a:t>In school</a:t>
                      </a:r>
                      <a:endParaRPr/>
                    </a:p>
                  </a:txBody>
                  <a:tcPr marT="91425" marB="91425" marR="91425" marL="91425">
                    <a:solidFill>
                      <a:schemeClr val="accent6"/>
                    </a:solidFill>
                  </a:tcPr>
                </a:tc>
                <a:tc hMerge="1"/>
                <a:tc hMerge="1"/>
                <a:tc hMerge="1"/>
                <a:tc>
                  <a:txBody>
                    <a:bodyPr/>
                    <a:lstStyle/>
                    <a:p>
                      <a:pPr indent="0" lvl="0" marL="0" rtl="0" algn="ctr">
                        <a:spcBef>
                          <a:spcPts val="0"/>
                        </a:spcBef>
                        <a:spcAft>
                          <a:spcPts val="0"/>
                        </a:spcAft>
                        <a:buNone/>
                      </a:pPr>
                      <a:r>
                        <a:rPr lang="en">
                          <a:latin typeface="Calibri"/>
                          <a:ea typeface="Calibri"/>
                          <a:cs typeface="Calibri"/>
                          <a:sym typeface="Calibri"/>
                        </a:rPr>
                        <a:t>In school</a:t>
                      </a:r>
                      <a:endParaRPr>
                        <a:latin typeface="Calibri"/>
                        <a:ea typeface="Calibri"/>
                        <a:cs typeface="Calibri"/>
                        <a:sym typeface="Calibri"/>
                      </a:endParaRPr>
                    </a:p>
                    <a:p>
                      <a:pPr indent="0" lvl="0" marL="0" rtl="0" algn="ctr">
                        <a:spcBef>
                          <a:spcPts val="0"/>
                        </a:spcBef>
                        <a:spcAft>
                          <a:spcPts val="0"/>
                        </a:spcAft>
                        <a:buNone/>
                      </a:pPr>
                      <a:r>
                        <a:rPr lang="en">
                          <a:solidFill>
                            <a:srgbClr val="FF0000"/>
                          </a:solidFill>
                          <a:latin typeface="Calibri"/>
                          <a:ea typeface="Calibri"/>
                          <a:cs typeface="Calibri"/>
                          <a:sym typeface="Calibri"/>
                        </a:rPr>
                        <a:t>Review 2 due</a:t>
                      </a:r>
                      <a:endParaRPr>
                        <a:latin typeface="Calibri"/>
                        <a:ea typeface="Calibri"/>
                        <a:cs typeface="Calibri"/>
                        <a:sym typeface="Calibri"/>
                      </a:endParaRPr>
                    </a:p>
                  </a:txBody>
                  <a:tcPr marT="91425" marB="91425" marR="91425" marL="91425">
                    <a:solidFill>
                      <a:schemeClr val="accent6"/>
                    </a:solidFill>
                  </a:tcPr>
                </a:tc>
              </a:tr>
              <a:tr h="400525">
                <a:tc>
                  <a:txBody>
                    <a:bodyPr/>
                    <a:lstStyle/>
                    <a:p>
                      <a:pPr indent="0" lvl="0" marL="0" rtl="0" algn="ctr">
                        <a:spcBef>
                          <a:spcPts val="0"/>
                        </a:spcBef>
                        <a:spcAft>
                          <a:spcPts val="0"/>
                        </a:spcAft>
                        <a:buNone/>
                      </a:pPr>
                      <a:r>
                        <a:rPr b="1" lang="en">
                          <a:latin typeface="Calibri"/>
                          <a:ea typeface="Calibri"/>
                          <a:cs typeface="Calibri"/>
                          <a:sym typeface="Calibri"/>
                        </a:rPr>
                        <a:t>7th Feb</a:t>
                      </a:r>
                      <a:endParaRPr b="1">
                        <a:latin typeface="Calibri"/>
                        <a:ea typeface="Calibri"/>
                        <a:cs typeface="Calibri"/>
                        <a:sym typeface="Calibri"/>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latin typeface="Calibri"/>
                          <a:ea typeface="Calibri"/>
                          <a:cs typeface="Calibri"/>
                          <a:sym typeface="Calibri"/>
                        </a:rPr>
                        <a:t>University Geog</a:t>
                      </a:r>
                      <a:endParaRPr>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a:latin typeface="Calibri"/>
                          <a:ea typeface="Calibri"/>
                          <a:cs typeface="Calibri"/>
                          <a:sym typeface="Calibri"/>
                        </a:rPr>
                        <a:t>Visit school 2</a:t>
                      </a:r>
                      <a:endParaRPr>
                        <a:latin typeface="Calibri"/>
                        <a:ea typeface="Calibri"/>
                        <a:cs typeface="Calibri"/>
                        <a:sym typeface="Calibri"/>
                      </a:endParaRPr>
                    </a:p>
                  </a:txBody>
                  <a:tcPr marT="91425" marB="91425" marR="91425" marL="91425">
                    <a:solidFill>
                      <a:srgbClr val="EAD1DC"/>
                    </a:solidFill>
                  </a:tcPr>
                </a:tc>
                <a:tc>
                  <a:txBody>
                    <a:bodyPr/>
                    <a:lstStyle/>
                    <a:p>
                      <a:pPr indent="0" lvl="0" marL="0" rtl="0" algn="ctr">
                        <a:spcBef>
                          <a:spcPts val="0"/>
                        </a:spcBef>
                        <a:spcAft>
                          <a:spcPts val="0"/>
                        </a:spcAft>
                        <a:buNone/>
                      </a:pPr>
                      <a:r>
                        <a:rPr lang="en">
                          <a:latin typeface="Calibri"/>
                          <a:ea typeface="Calibri"/>
                          <a:cs typeface="Calibri"/>
                          <a:sym typeface="Calibri"/>
                        </a:rPr>
                        <a:t>WSI</a:t>
                      </a:r>
                      <a:endParaRPr>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lang="en">
                          <a:latin typeface="Calibri"/>
                          <a:ea typeface="Calibri"/>
                          <a:cs typeface="Calibri"/>
                          <a:sym typeface="Calibri"/>
                        </a:rPr>
                        <a:t>Visit school 2</a:t>
                      </a:r>
                      <a:endParaRPr>
                        <a:latin typeface="Calibri"/>
                        <a:ea typeface="Calibri"/>
                        <a:cs typeface="Calibri"/>
                        <a:sym typeface="Calibri"/>
                      </a:endParaRPr>
                    </a:p>
                  </a:txBody>
                  <a:tcPr marT="91425" marB="91425" marR="91425" marL="91425">
                    <a:solidFill>
                      <a:srgbClr val="EAD1DC"/>
                    </a:solidFill>
                  </a:tcPr>
                </a:tc>
                <a:tc>
                  <a:txBody>
                    <a:bodyPr/>
                    <a:lstStyle/>
                    <a:p>
                      <a:pPr indent="0" lvl="0" marL="0" rtl="0" algn="ctr">
                        <a:spcBef>
                          <a:spcPts val="0"/>
                        </a:spcBef>
                        <a:spcAft>
                          <a:spcPts val="0"/>
                        </a:spcAft>
                        <a:buNone/>
                      </a:pPr>
                      <a:r>
                        <a:rPr lang="en">
                          <a:latin typeface="Calibri"/>
                          <a:ea typeface="Calibri"/>
                          <a:cs typeface="Calibri"/>
                          <a:sym typeface="Calibri"/>
                        </a:rPr>
                        <a:t>University Geog</a:t>
                      </a:r>
                      <a:endParaRPr b="1">
                        <a:latin typeface="Calibri"/>
                        <a:ea typeface="Calibri"/>
                        <a:cs typeface="Calibri"/>
                        <a:sym typeface="Calibri"/>
                      </a:endParaRPr>
                    </a:p>
                  </a:txBody>
                  <a:tcPr marT="91425" marB="91425" marR="91425" marL="91425"/>
                </a:tc>
              </a:tr>
              <a:tr h="400525">
                <a:tc>
                  <a:txBody>
                    <a:bodyPr/>
                    <a:lstStyle/>
                    <a:p>
                      <a:pPr indent="0" lvl="0" marL="0" rtl="0" algn="ctr">
                        <a:spcBef>
                          <a:spcPts val="0"/>
                        </a:spcBef>
                        <a:spcAft>
                          <a:spcPts val="0"/>
                        </a:spcAft>
                        <a:buNone/>
                      </a:pPr>
                      <a:r>
                        <a:rPr b="1" lang="en">
                          <a:latin typeface="Calibri"/>
                          <a:ea typeface="Calibri"/>
                          <a:cs typeface="Calibri"/>
                          <a:sym typeface="Calibri"/>
                        </a:rPr>
                        <a:t>14th Feb</a:t>
                      </a:r>
                      <a:endParaRPr b="1">
                        <a:latin typeface="Calibri"/>
                        <a:ea typeface="Calibri"/>
                        <a:cs typeface="Calibri"/>
                        <a:sym typeface="Calibri"/>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solidFill>
                            <a:srgbClr val="FF0000"/>
                          </a:solidFill>
                          <a:latin typeface="Calibri"/>
                          <a:ea typeface="Calibri"/>
                          <a:cs typeface="Calibri"/>
                          <a:sym typeface="Calibri"/>
                        </a:rPr>
                        <a:t>Assi. 2 deadline</a:t>
                      </a:r>
                      <a:endParaRPr>
                        <a:latin typeface="Calibri"/>
                        <a:ea typeface="Calibri"/>
                        <a:cs typeface="Calibri"/>
                        <a:sym typeface="Calibri"/>
                      </a:endParaRPr>
                    </a:p>
                  </a:txBody>
                  <a:tcPr marT="91425" marB="91425" marR="91425" marL="91425">
                    <a:solidFill>
                      <a:srgbClr val="EAD1DC"/>
                    </a:solidFill>
                  </a:tcPr>
                </a:tc>
                <a:tc gridSpan="4">
                  <a:txBody>
                    <a:bodyPr/>
                    <a:lstStyle/>
                    <a:p>
                      <a:pPr indent="0" lvl="0" marL="0" rtl="0" algn="ctr">
                        <a:spcBef>
                          <a:spcPts val="0"/>
                        </a:spcBef>
                        <a:spcAft>
                          <a:spcPts val="0"/>
                        </a:spcAft>
                        <a:buNone/>
                      </a:pPr>
                      <a:r>
                        <a:rPr lang="en">
                          <a:latin typeface="Calibri"/>
                          <a:ea typeface="Calibri"/>
                          <a:cs typeface="Calibri"/>
                          <a:sym typeface="Calibri"/>
                        </a:rPr>
                        <a:t>In placement 2 school</a:t>
                      </a:r>
                      <a:endParaRPr>
                        <a:latin typeface="Calibri"/>
                        <a:ea typeface="Calibri"/>
                        <a:cs typeface="Calibri"/>
                        <a:sym typeface="Calibri"/>
                      </a:endParaRPr>
                    </a:p>
                  </a:txBody>
                  <a:tcPr marT="91425" marB="91425" marR="91425" marL="91425">
                    <a:solidFill>
                      <a:srgbClr val="EAD1DC"/>
                    </a:solidFill>
                  </a:tcPr>
                </a:tc>
                <a:tc hMerge="1"/>
                <a:tc hMerge="1"/>
                <a:tc hMerge="1"/>
              </a:tr>
              <a:tr h="400525">
                <a:tc>
                  <a:txBody>
                    <a:bodyPr/>
                    <a:lstStyle/>
                    <a:p>
                      <a:pPr indent="0" lvl="0" marL="0" rtl="0" algn="ctr">
                        <a:spcBef>
                          <a:spcPts val="0"/>
                        </a:spcBef>
                        <a:spcAft>
                          <a:spcPts val="0"/>
                        </a:spcAft>
                        <a:buNone/>
                      </a:pPr>
                      <a:r>
                        <a:rPr b="1" lang="en">
                          <a:latin typeface="Calibri"/>
                          <a:ea typeface="Calibri"/>
                          <a:cs typeface="Calibri"/>
                          <a:sym typeface="Calibri"/>
                        </a:rPr>
                        <a:t>21st Feb</a:t>
                      </a:r>
                      <a:endParaRPr b="1">
                        <a:latin typeface="Calibri"/>
                        <a:ea typeface="Calibri"/>
                        <a:cs typeface="Calibri"/>
                        <a:sym typeface="Calibri"/>
                      </a:endParaRPr>
                    </a:p>
                  </a:txBody>
                  <a:tcPr marT="91425" marB="91425" marR="91425" marL="91425" anchor="ctr">
                    <a:solidFill>
                      <a:srgbClr val="D9D9D9"/>
                    </a:solidFill>
                  </a:tcPr>
                </a:tc>
                <a:tc gridSpan="5">
                  <a:txBody>
                    <a:bodyPr/>
                    <a:lstStyle/>
                    <a:p>
                      <a:pPr indent="0" lvl="0" marL="0" rtl="0" algn="ctr">
                        <a:spcBef>
                          <a:spcPts val="0"/>
                        </a:spcBef>
                        <a:spcAft>
                          <a:spcPts val="0"/>
                        </a:spcAft>
                        <a:buNone/>
                      </a:pPr>
                      <a:r>
                        <a:rPr lang="en">
                          <a:latin typeface="Calibri"/>
                          <a:ea typeface="Calibri"/>
                          <a:cs typeface="Calibri"/>
                          <a:sym typeface="Calibri"/>
                        </a:rPr>
                        <a:t>Half Term</a:t>
                      </a:r>
                      <a:endParaRPr/>
                    </a:p>
                  </a:txBody>
                  <a:tcPr marT="91425" marB="91425" marR="91425" marL="91425"/>
                </a:tc>
                <a:tc hMerge="1"/>
                <a:tc hMerge="1"/>
                <a:tc hMerge="1"/>
                <a:tc h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idx="4294967295" type="title"/>
          </p:nvPr>
        </p:nvSpPr>
        <p:spPr>
          <a:xfrm>
            <a:off x="387900" y="458025"/>
            <a:ext cx="8368200" cy="6861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rPr>
              <a:t>Placement 1 Guidance</a:t>
            </a:r>
            <a:endParaRPr sz="3600">
              <a:solidFill>
                <a:srgbClr val="FFFFFF"/>
              </a:solidFill>
            </a:endParaRPr>
          </a:p>
        </p:txBody>
      </p:sp>
      <p:grpSp>
        <p:nvGrpSpPr>
          <p:cNvPr id="110" name="Google Shape;110;p21"/>
          <p:cNvGrpSpPr/>
          <p:nvPr/>
        </p:nvGrpSpPr>
        <p:grpSpPr>
          <a:xfrm>
            <a:off x="431842" y="1342533"/>
            <a:ext cx="2673103" cy="3430845"/>
            <a:chOff x="431825" y="1342525"/>
            <a:chExt cx="2683300" cy="3302700"/>
          </a:xfrm>
        </p:grpSpPr>
        <p:sp>
          <p:nvSpPr>
            <p:cNvPr id="111" name="Google Shape;111;p21"/>
            <p:cNvSpPr/>
            <p:nvPr/>
          </p:nvSpPr>
          <p:spPr>
            <a:xfrm>
              <a:off x="431825" y="1342525"/>
              <a:ext cx="26832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1"/>
            <p:cNvSpPr txBox="1"/>
            <p:nvPr/>
          </p:nvSpPr>
          <p:spPr>
            <a:xfrm>
              <a:off x="431925" y="1342525"/>
              <a:ext cx="26832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21"/>
          <p:cNvSpPr txBox="1"/>
          <p:nvPr>
            <p:ph idx="4294967295" type="body"/>
          </p:nvPr>
        </p:nvSpPr>
        <p:spPr>
          <a:xfrm>
            <a:off x="489192" y="13377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1</a:t>
            </a:r>
            <a:endParaRPr>
              <a:solidFill>
                <a:schemeClr val="lt1"/>
              </a:solidFill>
            </a:endParaRPr>
          </a:p>
        </p:txBody>
      </p:sp>
      <p:cxnSp>
        <p:nvCxnSpPr>
          <p:cNvPr id="114" name="Google Shape;114;p21"/>
          <p:cNvCxnSpPr/>
          <p:nvPr/>
        </p:nvCxnSpPr>
        <p:spPr>
          <a:xfrm>
            <a:off x="857675" y="1514725"/>
            <a:ext cx="0" cy="478800"/>
          </a:xfrm>
          <a:prstGeom prst="straightConnector1">
            <a:avLst/>
          </a:prstGeom>
          <a:noFill/>
          <a:ln cap="flat" cmpd="sng" w="9525">
            <a:solidFill>
              <a:schemeClr val="lt1"/>
            </a:solidFill>
            <a:prstDash val="solid"/>
            <a:round/>
            <a:headEnd len="sm" w="sm" type="none"/>
            <a:tailEnd len="sm" w="sm" type="none"/>
          </a:ln>
        </p:spPr>
      </p:cxnSp>
      <p:sp>
        <p:nvSpPr>
          <p:cNvPr id="115" name="Google Shape;115;p21"/>
          <p:cNvSpPr txBox="1"/>
          <p:nvPr>
            <p:ph idx="4294967295" type="body"/>
          </p:nvPr>
        </p:nvSpPr>
        <p:spPr>
          <a:xfrm>
            <a:off x="933875" y="1337725"/>
            <a:ext cx="21018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lt1"/>
                </a:solidFill>
              </a:rPr>
              <a:t>Timetable </a:t>
            </a:r>
            <a:endParaRPr>
              <a:solidFill>
                <a:schemeClr val="lt1"/>
              </a:solidFill>
            </a:endParaRPr>
          </a:p>
        </p:txBody>
      </p:sp>
      <p:sp>
        <p:nvSpPr>
          <p:cNvPr id="116" name="Google Shape;116;p21"/>
          <p:cNvSpPr txBox="1"/>
          <p:nvPr>
            <p:ph idx="4294967295" type="body"/>
          </p:nvPr>
        </p:nvSpPr>
        <p:spPr>
          <a:xfrm>
            <a:off x="508125" y="2268950"/>
            <a:ext cx="2530800" cy="2504400"/>
          </a:xfrm>
          <a:prstGeom prst="rect">
            <a:avLst/>
          </a:prstGeom>
        </p:spPr>
        <p:txBody>
          <a:bodyPr anchorCtr="0" anchor="t" bIns="91425" lIns="91425" spcFirstLastPara="1" rIns="91425" wrap="square" tIns="91425">
            <a:normAutofit lnSpcReduction="20000"/>
          </a:bodyPr>
          <a:lstStyle/>
          <a:p>
            <a:pPr indent="-260350" lvl="0" marL="228600" rtl="0" algn="l">
              <a:spcBef>
                <a:spcPts val="0"/>
              </a:spcBef>
              <a:spcAft>
                <a:spcPts val="0"/>
              </a:spcAft>
              <a:buClr>
                <a:srgbClr val="000000"/>
              </a:buClr>
              <a:buSzPts val="1400"/>
              <a:buChar char="●"/>
            </a:pPr>
            <a:r>
              <a:rPr lang="en" sz="1400">
                <a:solidFill>
                  <a:srgbClr val="000000"/>
                </a:solidFill>
              </a:rPr>
              <a:t>Allocated a form</a:t>
            </a:r>
            <a:endParaRPr sz="1400">
              <a:solidFill>
                <a:srgbClr val="000000"/>
              </a:solidFill>
            </a:endParaRPr>
          </a:p>
          <a:p>
            <a:pPr indent="-260350" lvl="0" marL="228600" rtl="0" algn="l">
              <a:spcBef>
                <a:spcPts val="0"/>
              </a:spcBef>
              <a:spcAft>
                <a:spcPts val="0"/>
              </a:spcAft>
              <a:buClr>
                <a:srgbClr val="000000"/>
              </a:buClr>
              <a:buSzPts val="1400"/>
              <a:buChar char="●"/>
            </a:pPr>
            <a:r>
              <a:rPr lang="en" sz="1400">
                <a:solidFill>
                  <a:srgbClr val="000000"/>
                </a:solidFill>
              </a:rPr>
              <a:t>8 hours of contact time on </a:t>
            </a:r>
            <a:r>
              <a:rPr lang="en" sz="1400">
                <a:solidFill>
                  <a:srgbClr val="000000"/>
                </a:solidFill>
              </a:rPr>
              <a:t>timetable</a:t>
            </a:r>
            <a:r>
              <a:rPr lang="en" sz="1400">
                <a:solidFill>
                  <a:srgbClr val="000000"/>
                </a:solidFill>
              </a:rPr>
              <a:t> per week up to Christmas</a:t>
            </a:r>
            <a:endParaRPr sz="1400">
              <a:solidFill>
                <a:srgbClr val="000000"/>
              </a:solidFill>
            </a:endParaRPr>
          </a:p>
          <a:p>
            <a:pPr indent="-260350" lvl="0" marL="228600" rtl="0" algn="l">
              <a:spcBef>
                <a:spcPts val="0"/>
              </a:spcBef>
              <a:spcAft>
                <a:spcPts val="0"/>
              </a:spcAft>
              <a:buClr>
                <a:srgbClr val="000000"/>
              </a:buClr>
              <a:buSzPts val="1400"/>
              <a:buChar char="●"/>
            </a:pPr>
            <a:r>
              <a:rPr lang="en" sz="1400">
                <a:solidFill>
                  <a:srgbClr val="000000"/>
                </a:solidFill>
              </a:rPr>
              <a:t>Build slowly up to teaching 8 hours</a:t>
            </a:r>
            <a:endParaRPr sz="1400">
              <a:solidFill>
                <a:srgbClr val="000000"/>
              </a:solidFill>
            </a:endParaRPr>
          </a:p>
          <a:p>
            <a:pPr indent="-260350" lvl="0" marL="228600" rtl="0" algn="l">
              <a:spcBef>
                <a:spcPts val="0"/>
              </a:spcBef>
              <a:spcAft>
                <a:spcPts val="0"/>
              </a:spcAft>
              <a:buClr>
                <a:srgbClr val="000000"/>
              </a:buClr>
              <a:buSzPts val="1400"/>
              <a:buChar char="●"/>
            </a:pPr>
            <a:r>
              <a:rPr lang="en" sz="1400">
                <a:solidFill>
                  <a:srgbClr val="000000"/>
                </a:solidFill>
              </a:rPr>
              <a:t>Post Christmas </a:t>
            </a:r>
            <a:r>
              <a:rPr lang="en" sz="1400">
                <a:solidFill>
                  <a:srgbClr val="000000"/>
                </a:solidFill>
              </a:rPr>
              <a:t>increase</a:t>
            </a:r>
            <a:r>
              <a:rPr lang="en" sz="1400">
                <a:solidFill>
                  <a:srgbClr val="000000"/>
                </a:solidFill>
              </a:rPr>
              <a:t> teaching up to 40-50% (10-12 hours)</a:t>
            </a:r>
            <a:endParaRPr sz="1400">
              <a:solidFill>
                <a:srgbClr val="000000"/>
              </a:solidFill>
            </a:endParaRPr>
          </a:p>
          <a:p>
            <a:pPr indent="-260350" lvl="0" marL="228600" rtl="0" algn="l">
              <a:spcBef>
                <a:spcPts val="0"/>
              </a:spcBef>
              <a:spcAft>
                <a:spcPts val="0"/>
              </a:spcAft>
              <a:buClr>
                <a:srgbClr val="000000"/>
              </a:buClr>
              <a:buSzPts val="1400"/>
              <a:buChar char="●"/>
            </a:pPr>
            <a:r>
              <a:rPr lang="en" sz="1400">
                <a:solidFill>
                  <a:srgbClr val="000000"/>
                </a:solidFill>
              </a:rPr>
              <a:t>Exposure to KS5 (if applicable)</a:t>
            </a:r>
            <a:endParaRPr sz="1400">
              <a:solidFill>
                <a:srgbClr val="000000"/>
              </a:solidFill>
            </a:endParaRPr>
          </a:p>
        </p:txBody>
      </p:sp>
      <p:grpSp>
        <p:nvGrpSpPr>
          <p:cNvPr id="117" name="Google Shape;117;p21"/>
          <p:cNvGrpSpPr/>
          <p:nvPr/>
        </p:nvGrpSpPr>
        <p:grpSpPr>
          <a:xfrm>
            <a:off x="3221804" y="1342564"/>
            <a:ext cx="2673004" cy="3430845"/>
            <a:chOff x="3221800" y="1342525"/>
            <a:chExt cx="2673004" cy="3302700"/>
          </a:xfrm>
        </p:grpSpPr>
        <p:sp>
          <p:nvSpPr>
            <p:cNvPr id="118" name="Google Shape;118;p21"/>
            <p:cNvSpPr/>
            <p:nvPr/>
          </p:nvSpPr>
          <p:spPr>
            <a:xfrm>
              <a:off x="3221803"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1"/>
            <p:cNvSpPr txBox="1"/>
            <p:nvPr/>
          </p:nvSpPr>
          <p:spPr>
            <a:xfrm>
              <a:off x="3221800"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 name="Google Shape;120;p21"/>
          <p:cNvSpPr txBox="1"/>
          <p:nvPr>
            <p:ph idx="4294967295" type="body"/>
          </p:nvPr>
        </p:nvSpPr>
        <p:spPr>
          <a:xfrm>
            <a:off x="3275767" y="13377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2</a:t>
            </a:r>
            <a:endParaRPr>
              <a:solidFill>
                <a:schemeClr val="lt1"/>
              </a:solidFill>
            </a:endParaRPr>
          </a:p>
        </p:txBody>
      </p:sp>
      <p:cxnSp>
        <p:nvCxnSpPr>
          <p:cNvPr id="121" name="Google Shape;121;p21"/>
          <p:cNvCxnSpPr/>
          <p:nvPr/>
        </p:nvCxnSpPr>
        <p:spPr>
          <a:xfrm>
            <a:off x="3647550" y="1514725"/>
            <a:ext cx="0" cy="478800"/>
          </a:xfrm>
          <a:prstGeom prst="straightConnector1">
            <a:avLst/>
          </a:prstGeom>
          <a:noFill/>
          <a:ln cap="flat" cmpd="sng" w="9525">
            <a:solidFill>
              <a:schemeClr val="lt1"/>
            </a:solidFill>
            <a:prstDash val="solid"/>
            <a:round/>
            <a:headEnd len="sm" w="sm" type="none"/>
            <a:tailEnd len="sm" w="sm" type="none"/>
          </a:ln>
        </p:spPr>
      </p:cxnSp>
      <p:sp>
        <p:nvSpPr>
          <p:cNvPr id="122" name="Google Shape;122;p21"/>
          <p:cNvSpPr txBox="1"/>
          <p:nvPr>
            <p:ph idx="4294967295" type="body"/>
          </p:nvPr>
        </p:nvSpPr>
        <p:spPr>
          <a:xfrm>
            <a:off x="3723750" y="1342525"/>
            <a:ext cx="21018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lt1"/>
                </a:solidFill>
              </a:rPr>
              <a:t>Mentor Meetings</a:t>
            </a:r>
            <a:endParaRPr>
              <a:solidFill>
                <a:schemeClr val="lt1"/>
              </a:solidFill>
            </a:endParaRPr>
          </a:p>
        </p:txBody>
      </p:sp>
      <p:sp>
        <p:nvSpPr>
          <p:cNvPr id="123" name="Google Shape;123;p21"/>
          <p:cNvSpPr txBox="1"/>
          <p:nvPr>
            <p:ph idx="4294967295" type="body"/>
          </p:nvPr>
        </p:nvSpPr>
        <p:spPr>
          <a:xfrm>
            <a:off x="3295725" y="2165725"/>
            <a:ext cx="2530800" cy="2376300"/>
          </a:xfrm>
          <a:prstGeom prst="rect">
            <a:avLst/>
          </a:prstGeom>
        </p:spPr>
        <p:txBody>
          <a:bodyPr anchorCtr="0" anchor="t" bIns="91425" lIns="91425" spcFirstLastPara="1" rIns="91425" wrap="square" tIns="91425">
            <a:noAutofit/>
          </a:bodyPr>
          <a:lstStyle/>
          <a:p>
            <a:pPr indent="-203200" lvl="0" marL="171450" rtl="0" algn="l">
              <a:spcBef>
                <a:spcPts val="0"/>
              </a:spcBef>
              <a:spcAft>
                <a:spcPts val="0"/>
              </a:spcAft>
              <a:buSzPts val="1400"/>
              <a:buChar char="●"/>
            </a:pPr>
            <a:r>
              <a:rPr lang="en" sz="1400">
                <a:solidFill>
                  <a:srgbClr val="000000"/>
                </a:solidFill>
              </a:rPr>
              <a:t>Weekly meeting (one hour in total)</a:t>
            </a:r>
            <a:endParaRPr sz="1400">
              <a:solidFill>
                <a:srgbClr val="000000"/>
              </a:solidFill>
            </a:endParaRPr>
          </a:p>
          <a:p>
            <a:pPr indent="-203200" lvl="0" marL="171450" rtl="0" algn="l">
              <a:spcBef>
                <a:spcPts val="0"/>
              </a:spcBef>
              <a:spcAft>
                <a:spcPts val="0"/>
              </a:spcAft>
              <a:buSzPts val="1400"/>
              <a:buChar char="●"/>
            </a:pPr>
            <a:r>
              <a:rPr lang="en" sz="1400">
                <a:solidFill>
                  <a:srgbClr val="000000"/>
                </a:solidFill>
              </a:rPr>
              <a:t>2-3 targets per week, with links to the TS (one geog specific)</a:t>
            </a:r>
            <a:endParaRPr sz="1400">
              <a:solidFill>
                <a:srgbClr val="000000"/>
              </a:solidFill>
            </a:endParaRPr>
          </a:p>
          <a:p>
            <a:pPr indent="-203200" lvl="0" marL="171450" rtl="0" algn="l">
              <a:spcBef>
                <a:spcPts val="0"/>
              </a:spcBef>
              <a:spcAft>
                <a:spcPts val="0"/>
              </a:spcAft>
              <a:buSzPts val="1400"/>
              <a:buChar char="●"/>
            </a:pPr>
            <a:r>
              <a:rPr lang="en" sz="1400">
                <a:solidFill>
                  <a:srgbClr val="000000"/>
                </a:solidFill>
              </a:rPr>
              <a:t>Trainee completes the weekly mentor meeting template (verified by mentor) and uploads onto PebblePad</a:t>
            </a:r>
            <a:endParaRPr sz="1400"/>
          </a:p>
        </p:txBody>
      </p:sp>
      <p:grpSp>
        <p:nvGrpSpPr>
          <p:cNvPr id="124" name="Google Shape;124;p21"/>
          <p:cNvGrpSpPr/>
          <p:nvPr/>
        </p:nvGrpSpPr>
        <p:grpSpPr>
          <a:xfrm>
            <a:off x="6007125" y="1342533"/>
            <a:ext cx="2673000" cy="3430845"/>
            <a:chOff x="6007125" y="1342525"/>
            <a:chExt cx="2673000" cy="3302700"/>
          </a:xfrm>
        </p:grpSpPr>
        <p:sp>
          <p:nvSpPr>
            <p:cNvPr id="125" name="Google Shape;125;p21"/>
            <p:cNvSpPr/>
            <p:nvPr/>
          </p:nvSpPr>
          <p:spPr>
            <a:xfrm>
              <a:off x="6007125"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1"/>
            <p:cNvSpPr txBox="1"/>
            <p:nvPr/>
          </p:nvSpPr>
          <p:spPr>
            <a:xfrm>
              <a:off x="6007125"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 name="Google Shape;127;p21"/>
          <p:cNvSpPr txBox="1"/>
          <p:nvPr>
            <p:ph idx="4294967295" type="body"/>
          </p:nvPr>
        </p:nvSpPr>
        <p:spPr>
          <a:xfrm>
            <a:off x="6058742" y="13377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3</a:t>
            </a:r>
            <a:endParaRPr>
              <a:solidFill>
                <a:schemeClr val="lt1"/>
              </a:solidFill>
            </a:endParaRPr>
          </a:p>
        </p:txBody>
      </p:sp>
      <p:cxnSp>
        <p:nvCxnSpPr>
          <p:cNvPr id="128" name="Google Shape;128;p21"/>
          <p:cNvCxnSpPr/>
          <p:nvPr/>
        </p:nvCxnSpPr>
        <p:spPr>
          <a:xfrm>
            <a:off x="6427225" y="1514725"/>
            <a:ext cx="0" cy="478800"/>
          </a:xfrm>
          <a:prstGeom prst="straightConnector1">
            <a:avLst/>
          </a:prstGeom>
          <a:noFill/>
          <a:ln cap="flat" cmpd="sng" w="9525">
            <a:solidFill>
              <a:schemeClr val="lt1"/>
            </a:solidFill>
            <a:prstDash val="solid"/>
            <a:round/>
            <a:headEnd len="sm" w="sm" type="none"/>
            <a:tailEnd len="sm" w="sm" type="none"/>
          </a:ln>
        </p:spPr>
      </p:cxnSp>
      <p:sp>
        <p:nvSpPr>
          <p:cNvPr id="129" name="Google Shape;129;p21"/>
          <p:cNvSpPr txBox="1"/>
          <p:nvPr>
            <p:ph idx="4294967295" type="body"/>
          </p:nvPr>
        </p:nvSpPr>
        <p:spPr>
          <a:xfrm>
            <a:off x="6503425" y="1342525"/>
            <a:ext cx="21018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lt1"/>
                </a:solidFill>
              </a:rPr>
              <a:t>Lesson Observations</a:t>
            </a:r>
            <a:endParaRPr>
              <a:solidFill>
                <a:schemeClr val="lt1"/>
              </a:solidFill>
            </a:endParaRPr>
          </a:p>
        </p:txBody>
      </p:sp>
      <p:sp>
        <p:nvSpPr>
          <p:cNvPr id="130" name="Google Shape;130;p21"/>
          <p:cNvSpPr txBox="1"/>
          <p:nvPr>
            <p:ph idx="4294967295" type="body"/>
          </p:nvPr>
        </p:nvSpPr>
        <p:spPr>
          <a:xfrm>
            <a:off x="6077675" y="2268950"/>
            <a:ext cx="2530800" cy="2504400"/>
          </a:xfrm>
          <a:prstGeom prst="rect">
            <a:avLst/>
          </a:prstGeom>
        </p:spPr>
        <p:txBody>
          <a:bodyPr anchorCtr="0" anchor="t" bIns="91425" lIns="91425" spcFirstLastPara="1" rIns="91425" wrap="square" tIns="91425">
            <a:normAutofit fontScale="62500"/>
          </a:bodyPr>
          <a:lstStyle/>
          <a:p>
            <a:pPr indent="-144462" lvl="0" marL="114300" rtl="0" algn="l">
              <a:spcBef>
                <a:spcPts val="0"/>
              </a:spcBef>
              <a:spcAft>
                <a:spcPts val="0"/>
              </a:spcAft>
              <a:buClr>
                <a:srgbClr val="000000"/>
              </a:buClr>
              <a:buSzPct val="100000"/>
              <a:buChar char="●"/>
            </a:pPr>
            <a:r>
              <a:rPr lang="en" sz="2200">
                <a:solidFill>
                  <a:srgbClr val="000000"/>
                </a:solidFill>
              </a:rPr>
              <a:t>One formal lesson obs per week on UoY template (on website and PebblePad)</a:t>
            </a:r>
            <a:endParaRPr sz="2200">
              <a:solidFill>
                <a:srgbClr val="000000"/>
              </a:solidFill>
            </a:endParaRPr>
          </a:p>
          <a:p>
            <a:pPr indent="-144462" lvl="0" marL="114300" rtl="0" algn="l">
              <a:spcBef>
                <a:spcPts val="0"/>
              </a:spcBef>
              <a:spcAft>
                <a:spcPts val="0"/>
              </a:spcAft>
              <a:buClr>
                <a:srgbClr val="000000"/>
              </a:buClr>
              <a:buSzPct val="100000"/>
              <a:buChar char="●"/>
            </a:pPr>
            <a:r>
              <a:rPr lang="en" sz="2200">
                <a:solidFill>
                  <a:srgbClr val="000000"/>
                </a:solidFill>
              </a:rPr>
              <a:t>Informal lesson feedback to be recorded in the trainees reflections book (exercise book) using WWW/ EBI</a:t>
            </a:r>
            <a:endParaRPr sz="2200">
              <a:solidFill>
                <a:srgbClr val="000000"/>
              </a:solidFill>
            </a:endParaRPr>
          </a:p>
          <a:p>
            <a:pPr indent="-144462" lvl="0" marL="114300" rtl="0" algn="l">
              <a:spcBef>
                <a:spcPts val="0"/>
              </a:spcBef>
              <a:spcAft>
                <a:spcPts val="0"/>
              </a:spcAft>
              <a:buClr>
                <a:srgbClr val="000000"/>
              </a:buClr>
              <a:buSzPct val="100000"/>
              <a:buChar char="●"/>
            </a:pPr>
            <a:r>
              <a:rPr lang="en" sz="2200">
                <a:solidFill>
                  <a:srgbClr val="000000"/>
                </a:solidFill>
              </a:rPr>
              <a:t>Host teacher remains in the class </a:t>
            </a:r>
            <a:endParaRPr i="1" sz="14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1000"/>
                                        <p:tgtEl>
                                          <p:spTgt spid="1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Effect filter="fade" transition="in">
                                      <p:cBhvr>
                                        <p:cTn dur="1000"/>
                                        <p:tgtEl>
                                          <p:spTgt spid="1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animEffect filter="fade" transition="in">
                                      <p:cBhvr>
                                        <p:cTn dur="1000"/>
                                        <p:tgtEl>
                                          <p:spTgt spid="1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animEffect filter="fade" transition="in">
                                      <p:cBhvr>
                                        <p:cTn dur="1000"/>
                                        <p:tgtEl>
                                          <p:spTgt spid="1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4" st="4"/>
                                            </p:txEl>
                                          </p:spTgt>
                                        </p:tgtEl>
                                        <p:attrNameLst>
                                          <p:attrName>style.visibility</p:attrName>
                                        </p:attrNameLst>
                                      </p:cBhvr>
                                      <p:to>
                                        <p:strVal val="visible"/>
                                      </p:to>
                                    </p:set>
                                    <p:animEffect filter="fade" transition="in">
                                      <p:cBhvr>
                                        <p:cTn dur="1000"/>
                                        <p:tgtEl>
                                          <p:spTgt spid="11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10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1000"/>
                                        <p:tgtEl>
                                          <p:spTgt spid="1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animEffect filter="fade" transition="in">
                                      <p:cBhvr>
                                        <p:cTn dur="1000"/>
                                        <p:tgtEl>
                                          <p:spTgt spid="1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1000"/>
                                        <p:tgtEl>
                                          <p:spTgt spid="1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Effect filter="fade" transition="in">
                                      <p:cBhvr>
                                        <p:cTn dur="1000"/>
                                        <p:tgtEl>
                                          <p:spTgt spid="1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Effect filter="fade" transition="in">
                                      <p:cBhvr>
                                        <p:cTn dur="1000"/>
                                        <p:tgtEl>
                                          <p:spTgt spid="13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